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677" r:id="rId2"/>
    <p:sldId id="884" r:id="rId3"/>
    <p:sldId id="911" r:id="rId4"/>
    <p:sldId id="906" r:id="rId5"/>
    <p:sldId id="907" r:id="rId6"/>
    <p:sldId id="908" r:id="rId7"/>
    <p:sldId id="905" r:id="rId8"/>
    <p:sldId id="904" r:id="rId9"/>
    <p:sldId id="902" r:id="rId10"/>
    <p:sldId id="903" r:id="rId11"/>
    <p:sldId id="901" r:id="rId12"/>
    <p:sldId id="909" r:id="rId13"/>
    <p:sldId id="910" r:id="rId14"/>
    <p:sldId id="258" r:id="rId15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fi afornor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BA4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FEB3C-B859-0F47-B58D-7DE8C0CEAFBB}" v="2" dt="2023-08-15T00:11:58.650"/>
    <p1510:client id="{F5A4D93C-E6A5-43C6-9D9E-404CF4BCB10D}" v="5" dt="2023-08-14T13:49:12.834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1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724" y="-8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DD673638-2A90-475B-9C8A-11A635ED6C8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08BFAA1E-A0E4-4F86-8A7E-BA67E0EBD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8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38" tIns="92938" rIns="92938" bIns="9293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681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7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c64e3775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c64e3775f_0_27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38" tIns="92938" rIns="92938" bIns="9293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7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Google Shape;17;p4"/>
          <p:cNvSpPr/>
          <p:nvPr/>
        </p:nvSpPr>
        <p:spPr>
          <a:xfrm>
            <a:off x="-336350" y="-28025"/>
            <a:ext cx="9689100" cy="69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18;p4"/>
          <p:cNvSpPr/>
          <p:nvPr/>
        </p:nvSpPr>
        <p:spPr>
          <a:xfrm>
            <a:off x="-364400" y="5624675"/>
            <a:ext cx="9763800" cy="133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1100" y="5783525"/>
            <a:ext cx="56715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87300" y="6333325"/>
            <a:ext cx="4092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238" r="238"/>
          <a:stretch/>
        </p:blipFill>
        <p:spPr>
          <a:xfrm>
            <a:off x="1364956" y="2047600"/>
            <a:ext cx="6486349" cy="193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/>
          <p:nvPr/>
        </p:nvSpPr>
        <p:spPr>
          <a:xfrm>
            <a:off x="-336350" y="-28025"/>
            <a:ext cx="9689100" cy="69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t="1323" b="1323"/>
          <a:stretch/>
        </p:blipFill>
        <p:spPr>
          <a:xfrm>
            <a:off x="2752581" y="3101375"/>
            <a:ext cx="3390239" cy="981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07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49075" y="496025"/>
            <a:ext cx="30084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None/>
              <a:defRPr sz="27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57750" y="1846725"/>
            <a:ext cx="6996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6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6700" y="5532125"/>
            <a:ext cx="9349500" cy="153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Google Shape;7;p1"/>
          <p:cNvSpPr/>
          <p:nvPr/>
        </p:nvSpPr>
        <p:spPr>
          <a:xfrm>
            <a:off x="858300" y="586625"/>
            <a:ext cx="27900" cy="77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 t="1323" b="1323"/>
          <a:stretch/>
        </p:blipFill>
        <p:spPr>
          <a:xfrm>
            <a:off x="811446" y="5895650"/>
            <a:ext cx="2678281" cy="775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  <p:sldLayoutId id="2147483659" r:id="rId4"/>
    <p:sldLayoutId id="2147483667" r:id="rId5"/>
    <p:sldLayoutId id="2147483668" r:id="rId6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22D71A-0561-45DD-983F-A520F58DF568}"/>
              </a:ext>
            </a:extLst>
          </p:cNvPr>
          <p:cNvSpPr txBox="1">
            <a:spLocks/>
          </p:cNvSpPr>
          <p:nvPr/>
        </p:nvSpPr>
        <p:spPr>
          <a:xfrm>
            <a:off x="-84483" y="5525917"/>
            <a:ext cx="9312965" cy="79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Gulf of Guinea Northern Regions Social Cohesion (SOCO) Project</a:t>
            </a:r>
            <a:endParaRPr lang="x-none" sz="2000" dirty="0"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64232-A5B8-3FBA-F680-28C91E6BD1B1}"/>
              </a:ext>
            </a:extLst>
          </p:cNvPr>
          <p:cNvSpPr txBox="1"/>
          <p:nvPr/>
        </p:nvSpPr>
        <p:spPr>
          <a:xfrm>
            <a:off x="590550" y="6324965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SELECTION AND ROLE OF COMMUNITY FACILITATORS AND COMMUNITY PROJECT IMPLEMENTATION COMMITTEES</a:t>
            </a:r>
            <a:endParaRPr lang="en-GH" sz="1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4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0" y="1537188"/>
            <a:ext cx="8876864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</a:pPr>
            <a:endParaRPr lang="en-US" sz="14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95E4CBD-1A6D-702E-3C9C-D49679ABD54D}"/>
              </a:ext>
            </a:extLst>
          </p:cNvPr>
          <p:cNvSpPr txBox="1"/>
          <p:nvPr/>
        </p:nvSpPr>
        <p:spPr>
          <a:xfrm>
            <a:off x="267136" y="3205076"/>
            <a:ext cx="848644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11.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Can speak the local languages in the cluster.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92333C5-8AB2-07C1-4620-7CA17BADFB36}"/>
              </a:ext>
            </a:extLst>
          </p:cNvPr>
          <p:cNvSpPr txBox="1"/>
          <p:nvPr/>
        </p:nvSpPr>
        <p:spPr>
          <a:xfrm>
            <a:off x="242595" y="3712869"/>
            <a:ext cx="848644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12.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Proficiency in data collection and reporting would be an advantage.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AAEF8F-FA9E-BD92-28DA-2C64EFA61150}"/>
              </a:ext>
            </a:extLst>
          </p:cNvPr>
          <p:cNvSpPr txBox="1">
            <a:spLocks/>
          </p:cNvSpPr>
          <p:nvPr/>
        </p:nvSpPr>
        <p:spPr>
          <a:xfrm>
            <a:off x="1746421" y="728093"/>
            <a:ext cx="5651154" cy="43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  <a:defRPr sz="2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CRITERIA FOR SELECTION OF CFs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65003A5A-91C6-530F-96C9-6A95CA32D617}"/>
              </a:ext>
            </a:extLst>
          </p:cNvPr>
          <p:cNvSpPr txBox="1"/>
          <p:nvPr/>
        </p:nvSpPr>
        <p:spPr>
          <a:xfrm>
            <a:off x="267136" y="2067850"/>
            <a:ext cx="848644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9.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Must not be involved in any conflict, community-level disputes, violence, and criminal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E1007-75D1-5350-BF25-66C002473129}"/>
              </a:ext>
            </a:extLst>
          </p:cNvPr>
          <p:cNvSpPr txBox="1"/>
          <p:nvPr/>
        </p:nvSpPr>
        <p:spPr>
          <a:xfrm>
            <a:off x="158619" y="2695808"/>
            <a:ext cx="767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10.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Must not be partisan and do not hold a political position</a:t>
            </a:r>
            <a:r>
              <a:rPr lang="en-US" sz="14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D448C88-3854-37E1-4DF2-489792733DAF}"/>
              </a:ext>
            </a:extLst>
          </p:cNvPr>
          <p:cNvSpPr txBox="1"/>
          <p:nvPr/>
        </p:nvSpPr>
        <p:spPr>
          <a:xfrm>
            <a:off x="242595" y="1614064"/>
            <a:ext cx="543041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8.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Have integrity, be honest and trustworthy.</a:t>
            </a:r>
          </a:p>
        </p:txBody>
      </p:sp>
    </p:spTree>
    <p:extLst>
      <p:ext uri="{BB962C8B-B14F-4D97-AF65-F5344CB8AC3E}">
        <p14:creationId xmlns:p14="http://schemas.microsoft.com/office/powerpoint/2010/main" val="251464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682892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ROLES AND RESPONSIBILITIES OF CFs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7C860-A3A7-087A-DA11-4735E8E1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62" y="1476686"/>
            <a:ext cx="3909851" cy="390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2ECCF4-15BF-6E5A-A598-8A1F5D8C80B6}"/>
              </a:ext>
            </a:extLst>
          </p:cNvPr>
          <p:cNvSpPr/>
          <p:nvPr/>
        </p:nvSpPr>
        <p:spPr>
          <a:xfrm>
            <a:off x="421244" y="1471872"/>
            <a:ext cx="4056272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C7FE62F-41E3-736E-9B46-C58E964265C4}"/>
              </a:ext>
            </a:extLst>
          </p:cNvPr>
          <p:cNvSpPr txBox="1"/>
          <p:nvPr/>
        </p:nvSpPr>
        <p:spPr>
          <a:xfrm>
            <a:off x="421244" y="3013498"/>
            <a:ext cx="405627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Community Facilitators will perform these general roles and 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260240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682892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ROLES AND RESPONSIBILITIES OF CFs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ECCF4-15BF-6E5A-A598-8A1F5D8C80B6}"/>
              </a:ext>
            </a:extLst>
          </p:cNvPr>
          <p:cNvSpPr/>
          <p:nvPr/>
        </p:nvSpPr>
        <p:spPr>
          <a:xfrm>
            <a:off x="421244" y="1471872"/>
            <a:ext cx="4056272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C7FE62F-41E3-736E-9B46-C58E964265C4}"/>
              </a:ext>
            </a:extLst>
          </p:cNvPr>
          <p:cNvSpPr txBox="1"/>
          <p:nvPr/>
        </p:nvSpPr>
        <p:spPr>
          <a:xfrm>
            <a:off x="421244" y="2874999"/>
            <a:ext cx="40562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In addition to the general roles and responsibilities, the CFs focusing on infrastructure will be responsible for the following: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8ACDF-B461-FF04-F0AB-2DB1BDE6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399" y="1471872"/>
            <a:ext cx="3873357" cy="38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682892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ROLES AND RESPONSIBILITIES OF CFs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ECCF4-15BF-6E5A-A598-8A1F5D8C80B6}"/>
              </a:ext>
            </a:extLst>
          </p:cNvPr>
          <p:cNvSpPr/>
          <p:nvPr/>
        </p:nvSpPr>
        <p:spPr>
          <a:xfrm>
            <a:off x="421244" y="1471872"/>
            <a:ext cx="4056272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DC7FE62F-41E3-736E-9B46-C58E964265C4}"/>
              </a:ext>
            </a:extLst>
          </p:cNvPr>
          <p:cNvSpPr txBox="1"/>
          <p:nvPr/>
        </p:nvSpPr>
        <p:spPr>
          <a:xfrm>
            <a:off x="421244" y="2874999"/>
            <a:ext cx="40562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Community Facilitators focusing on non-infrastructure investments will have these additional </a:t>
            </a:r>
          </a:p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responsibilities: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DD90F-2CFD-E2FF-5A77-4EA89BD08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33" y="1471872"/>
            <a:ext cx="4057497" cy="38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1A555-0304-D52C-F1D2-740DC4E85C8D}"/>
              </a:ext>
            </a:extLst>
          </p:cNvPr>
          <p:cNvSpPr txBox="1">
            <a:spLocks/>
          </p:cNvSpPr>
          <p:nvPr/>
        </p:nvSpPr>
        <p:spPr>
          <a:xfrm>
            <a:off x="2373332" y="2178121"/>
            <a:ext cx="3770614" cy="7500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682892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SUBPROJECT IMPLEMENTATION STRUCTURES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914033" y="1474686"/>
            <a:ext cx="7376841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29FE030-EA01-D909-B501-FF9A64F2BAEA}"/>
              </a:ext>
            </a:extLst>
          </p:cNvPr>
          <p:cNvSpPr txBox="1"/>
          <p:nvPr/>
        </p:nvSpPr>
        <p:spPr>
          <a:xfrm>
            <a:off x="1253079" y="1905506"/>
            <a:ext cx="66987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Cluster of communities to implement subprojects, with each MMDA creating between three (3) to four (4) clusters ---</a:t>
            </a:r>
            <a:r>
              <a:rPr lang="en-US" sz="18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this is confusing----delete</a:t>
            </a:r>
          </a:p>
          <a:p>
            <a:pPr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Total of eight (8) to twelve (12) </a:t>
            </a:r>
            <a:r>
              <a:rPr lang="en-US" sz="1800" kern="1200" dirty="0" err="1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neighbouring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communities per cluster – </a:t>
            </a:r>
            <a:r>
              <a:rPr lang="en-US" sz="1800" b="1" kern="1200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rPr>
              <a:t>comment (this was revised in the PIM—refer and review)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Community Project Implementation Committees (CPICs) to be formed from inception in each cluster of communities to facilitate all aspects of 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009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84" y="277943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SUBPROJECT IMPLEMENTATION STRUCTURES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AC6A7-44BA-29DD-5F09-355D2039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2" y="1018903"/>
            <a:ext cx="8286669" cy="4661395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FBFE0AC-4C19-C980-910E-02FC078979EB}"/>
              </a:ext>
            </a:extLst>
          </p:cNvPr>
          <p:cNvSpPr/>
          <p:nvPr/>
        </p:nvSpPr>
        <p:spPr>
          <a:xfrm>
            <a:off x="168597" y="5198166"/>
            <a:ext cx="745435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237F937-54DC-C746-D3CB-29AD66A07BD9}"/>
              </a:ext>
            </a:extLst>
          </p:cNvPr>
          <p:cNvSpPr/>
          <p:nvPr/>
        </p:nvSpPr>
        <p:spPr>
          <a:xfrm>
            <a:off x="168598" y="4406348"/>
            <a:ext cx="745435" cy="1590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868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597" y="236089"/>
            <a:ext cx="4510722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COMPOSITION OF CPICs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0" y="1592555"/>
            <a:ext cx="9020709" cy="3796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29FE030-EA01-D909-B501-FF9A64F2BAEA}"/>
              </a:ext>
            </a:extLst>
          </p:cNvPr>
          <p:cNvSpPr txBox="1"/>
          <p:nvPr/>
        </p:nvSpPr>
        <p:spPr>
          <a:xfrm>
            <a:off x="218662" y="1592555"/>
            <a:ext cx="866408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Each community in the cluster will select </a:t>
            </a:r>
            <a:r>
              <a:rPr lang="en-US" sz="1800" b="1" i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two (2) community representatives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US" sz="1800" b="1" i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at least one female and one of whom will be a youth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, i.e., aged from 18-35 years old).</a:t>
            </a:r>
          </a:p>
          <a:p>
            <a:pPr algn="just"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Select </a:t>
            </a:r>
            <a:r>
              <a:rPr lang="en-US" sz="1800" b="1" i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additional representatives (not exceeding four persons)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from </a:t>
            </a:r>
            <a:r>
              <a:rPr lang="en-US" sz="1800" b="1" i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vulnerable groups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(e.g. </a:t>
            </a:r>
            <a:r>
              <a:rPr lang="en-US" sz="1800" b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pastoralists, persons with disability, etc.)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within the Cluster who may not be already represented. </a:t>
            </a:r>
          </a:p>
          <a:p>
            <a:pPr algn="just"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b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CFs will serve as ex-officio members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of the CPIC without voting rights.</a:t>
            </a:r>
          </a:p>
          <a:p>
            <a:pPr algn="just"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lang="en-US" sz="1800" b="1" i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Chairman and Secretary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of the beneficiary UZTACs and Assembly Member(s) within the cluster will be invited to participate in CPIC meetings as advisors. 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E3E573FC-FC10-9FFA-3B7F-E7E874CD8E95}"/>
              </a:ext>
            </a:extLst>
          </p:cNvPr>
          <p:cNvSpPr txBox="1"/>
          <p:nvPr/>
        </p:nvSpPr>
        <p:spPr>
          <a:xfrm>
            <a:off x="92466" y="947765"/>
            <a:ext cx="8928242" cy="588944"/>
          </a:xfrm>
          <a:prstGeom prst="rect">
            <a:avLst/>
          </a:prstGeom>
          <a:solidFill>
            <a:srgbClr val="04BF9D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The MMDA, with the facilitation of the CFs, through consultations, will assist the DAs in the formation of the CPICs per the steps below;</a:t>
            </a:r>
          </a:p>
        </p:txBody>
      </p:sp>
    </p:spTree>
    <p:extLst>
      <p:ext uri="{BB962C8B-B14F-4D97-AF65-F5344CB8AC3E}">
        <p14:creationId xmlns:p14="http://schemas.microsoft.com/office/powerpoint/2010/main" val="15688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29210"/>
            <a:ext cx="8628059" cy="735494"/>
          </a:xfrm>
        </p:spPr>
        <p:txBody>
          <a:bodyPr/>
          <a:lstStyle/>
          <a:p>
            <a:pPr algn="ctr"/>
            <a:r>
              <a:rPr lang="en-US" sz="2400" dirty="0">
                <a:latin typeface="Century Gothic" panose="020B0502020202020204" pitchFamily="34" charset="0"/>
                <a:cs typeface="Arial Black" panose="020B0604020202020204" pitchFamily="34" charset="0"/>
              </a:rPr>
              <a:t>SELECTION OF COMMUNITY REPRESENTATIVES TO CPIC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123291" y="1159176"/>
            <a:ext cx="8897418" cy="43119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29FE030-EA01-D909-B501-FF9A64F2BAEA}"/>
              </a:ext>
            </a:extLst>
          </p:cNvPr>
          <p:cNvSpPr txBox="1"/>
          <p:nvPr/>
        </p:nvSpPr>
        <p:spPr>
          <a:xfrm>
            <a:off x="123291" y="1159176"/>
            <a:ext cx="889741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Each community will </a:t>
            </a:r>
            <a:r>
              <a:rPr lang="en-US" sz="1800" b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hold a meeting to explain the roles of CPIC members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to the entire community. </a:t>
            </a:r>
          </a:p>
          <a:p>
            <a:pPr algn="just"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State and explain the </a:t>
            </a:r>
            <a:r>
              <a:rPr lang="en-US" sz="1800" b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criteria for selecting the two (2) representatives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lvl="1" algn="just">
              <a:buClrTx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	- have demonstrated ability to </a:t>
            </a:r>
            <a:r>
              <a:rPr lang="en-US" sz="1800" kern="1200" dirty="0" err="1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mobilise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the community and vulnerable 	groups.</a:t>
            </a:r>
          </a:p>
          <a:p>
            <a:pPr algn="just">
              <a:buClrTx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	- have integrity, be honest and trustworthy.</a:t>
            </a:r>
          </a:p>
          <a:p>
            <a:pPr algn="just">
              <a:buClrTx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	- not be partisan and does not hold any political position.</a:t>
            </a:r>
          </a:p>
          <a:p>
            <a:pPr algn="just">
              <a:buClrTx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	- be able to commit time to participate in the meetings and trainings.</a:t>
            </a:r>
          </a:p>
          <a:p>
            <a:pPr algn="just">
              <a:buClrTx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	- be prepared to serve as a volunteer since there will be no   	remuneration except transportation allowance for stipulated official 	assignments, including meetings.</a:t>
            </a:r>
          </a:p>
          <a:p>
            <a:pPr algn="just">
              <a:buClrTx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Once selected, the </a:t>
            </a:r>
            <a:r>
              <a:rPr lang="en-US" sz="1800" b="1" u="sng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names of the two (2) representatives will be submitted to the MMDA for validation. 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E3E573FC-FC10-9FFA-3B7F-E7E874CD8E95}"/>
              </a:ext>
            </a:extLst>
          </p:cNvPr>
          <p:cNvSpPr txBox="1"/>
          <p:nvPr/>
        </p:nvSpPr>
        <p:spPr>
          <a:xfrm>
            <a:off x="123291" y="570232"/>
            <a:ext cx="8928242" cy="588944"/>
          </a:xfrm>
          <a:prstGeom prst="rect">
            <a:avLst/>
          </a:prstGeom>
          <a:solidFill>
            <a:srgbClr val="04BF9D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The two community representatives to the CPIC will be selected using the steps below;</a:t>
            </a:r>
          </a:p>
        </p:txBody>
      </p:sp>
    </p:spTree>
    <p:extLst>
      <p:ext uri="{BB962C8B-B14F-4D97-AF65-F5344CB8AC3E}">
        <p14:creationId xmlns:p14="http://schemas.microsoft.com/office/powerpoint/2010/main" val="157928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840" y="702623"/>
            <a:ext cx="4510722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TENURE OF THE CPICs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92466" y="1797978"/>
            <a:ext cx="8928243" cy="3590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C29FE030-EA01-D909-B501-FF9A64F2BAEA}"/>
              </a:ext>
            </a:extLst>
          </p:cNvPr>
          <p:cNvSpPr txBox="1"/>
          <p:nvPr/>
        </p:nvSpPr>
        <p:spPr>
          <a:xfrm>
            <a:off x="421240" y="2054074"/>
            <a:ext cx="7941923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CPIC at its first meeting will elect a Chairperson, Secretary and </a:t>
            </a:r>
            <a:r>
              <a:rPr lang="en-US" sz="1800" kern="1200" dirty="0" err="1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Organiser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(at least one of whom should be a female) upon formation.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CPIC will meet quarterly to discuss project implementation-related issues. Other meetings may be held, as approved by the DA and ZCO.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CPIC shall meet a maximum of six (6) times in a year.</a:t>
            </a: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indent="-285750" algn="just">
              <a:buClrTx/>
              <a:buFont typeface="Wingdings" panose="05000000000000000000" pitchFamily="2" charset="2"/>
              <a:buChar char="v"/>
            </a:pP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The CPIC membership shall serve a term of 2 years with the possibility of being re-elected to serve for another term.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endParaRPr lang="en-US" sz="1800" kern="1200" dirty="0">
              <a:solidFill>
                <a:srgbClr val="11111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E3E573FC-FC10-9FFA-3B7F-E7E874CD8E95}"/>
              </a:ext>
            </a:extLst>
          </p:cNvPr>
          <p:cNvSpPr txBox="1"/>
          <p:nvPr/>
        </p:nvSpPr>
        <p:spPr>
          <a:xfrm>
            <a:off x="92466" y="1402970"/>
            <a:ext cx="8928242" cy="281167"/>
          </a:xfrm>
          <a:prstGeom prst="rect">
            <a:avLst/>
          </a:prstGeom>
          <a:solidFill>
            <a:srgbClr val="04BF9D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dirty="0">
                <a:solidFill>
                  <a:srgbClr val="111111"/>
                </a:solidFill>
                <a:latin typeface="Century Gothic" panose="020B0502020202020204" pitchFamily="34" charset="0"/>
              </a:rPr>
              <a:t>The CPICs will have the mandate below;</a:t>
            </a:r>
          </a:p>
        </p:txBody>
      </p:sp>
    </p:spTree>
    <p:extLst>
      <p:ext uri="{BB962C8B-B14F-4D97-AF65-F5344CB8AC3E}">
        <p14:creationId xmlns:p14="http://schemas.microsoft.com/office/powerpoint/2010/main" val="114811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571" y="590425"/>
            <a:ext cx="2866857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ROLE OF CPICs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050A45-86A9-1022-DC45-F9C41EEA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24" y="1130157"/>
            <a:ext cx="6792952" cy="43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33" y="682892"/>
            <a:ext cx="7634066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WHO ARE THE COMMUNITY FACILITATORS?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FAC45D-FB38-E2D2-86CF-E31FA33DD0B6}"/>
              </a:ext>
            </a:extLst>
          </p:cNvPr>
          <p:cNvGrpSpPr/>
          <p:nvPr/>
        </p:nvGrpSpPr>
        <p:grpSpPr>
          <a:xfrm>
            <a:off x="133568" y="1471874"/>
            <a:ext cx="4056272" cy="3914251"/>
            <a:chOff x="4931599" y="1471874"/>
            <a:chExt cx="4056272" cy="39142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DF8552-63C3-A429-9BA3-A97A680CB1DD}"/>
                </a:ext>
              </a:extLst>
            </p:cNvPr>
            <p:cNvSpPr/>
            <p:nvPr/>
          </p:nvSpPr>
          <p:spPr>
            <a:xfrm>
              <a:off x="4931599" y="1471874"/>
              <a:ext cx="4056272" cy="39142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4B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7">
              <a:extLst>
                <a:ext uri="{FF2B5EF4-FFF2-40B4-BE49-F238E27FC236}">
                  <a16:creationId xmlns:a16="http://schemas.microsoft.com/office/drawing/2014/main" id="{BE9D2F34-8B33-3D9B-023A-06FC0CF14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578118" y="1514130"/>
              <a:ext cx="763234" cy="649067"/>
            </a:xfrm>
            <a:prstGeom prst="rect">
              <a:avLst/>
            </a:prstGeom>
          </p:spPr>
        </p:pic>
        <p:pic>
          <p:nvPicPr>
            <p:cNvPr id="8" name="Picture 28">
              <a:extLst>
                <a:ext uri="{FF2B5EF4-FFF2-40B4-BE49-F238E27FC236}">
                  <a16:creationId xmlns:a16="http://schemas.microsoft.com/office/drawing/2014/main" id="{719066DE-EFE5-66FE-7FF8-414BC9BC8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78118" y="3861776"/>
              <a:ext cx="763234" cy="604864"/>
            </a:xfrm>
            <a:prstGeom prst="rect">
              <a:avLst/>
            </a:prstGeom>
          </p:spPr>
        </p:pic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C29FE030-EA01-D909-B501-FF9A64F2BAEA}"/>
                </a:ext>
              </a:extLst>
            </p:cNvPr>
            <p:cNvSpPr txBox="1"/>
            <p:nvPr/>
          </p:nvSpPr>
          <p:spPr>
            <a:xfrm>
              <a:off x="4931599" y="2204151"/>
              <a:ext cx="405627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kern="1200" dirty="0">
                  <a:solidFill>
                    <a:srgbClr val="11111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Two (2) CFs are recruited per cluster; one (1) for infrastructure subproject and the other for LED and social cohesion activities</a:t>
              </a: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895E4CBD-1A6D-702E-3C9C-D49679ABD54D}"/>
                </a:ext>
              </a:extLst>
            </p:cNvPr>
            <p:cNvSpPr txBox="1"/>
            <p:nvPr/>
          </p:nvSpPr>
          <p:spPr>
            <a:xfrm>
              <a:off x="4931599" y="4466640"/>
              <a:ext cx="4056272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kern="1200" dirty="0">
                  <a:solidFill>
                    <a:srgbClr val="11111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Clusters are a collection of </a:t>
              </a:r>
              <a:r>
                <a:rPr lang="en-US" sz="1800" kern="1200" dirty="0" err="1">
                  <a:solidFill>
                    <a:srgbClr val="11111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neighbouring</a:t>
              </a:r>
              <a:r>
                <a:rPr lang="en-US" sz="1800" kern="1200" dirty="0">
                  <a:solidFill>
                    <a:srgbClr val="11111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 communities</a:t>
              </a:r>
            </a:p>
          </p:txBody>
        </p:sp>
      </p:grpSp>
      <p:sp>
        <p:nvSpPr>
          <p:cNvPr id="11" name="TextBox 18">
            <a:extLst>
              <a:ext uri="{FF2B5EF4-FFF2-40B4-BE49-F238E27FC236}">
                <a16:creationId xmlns:a16="http://schemas.microsoft.com/office/drawing/2014/main" id="{5FB0CC0C-B443-B57A-1D98-B0C41A002062}"/>
              </a:ext>
            </a:extLst>
          </p:cNvPr>
          <p:cNvSpPr txBox="1"/>
          <p:nvPr/>
        </p:nvSpPr>
        <p:spPr>
          <a:xfrm>
            <a:off x="4731066" y="2204151"/>
            <a:ext cx="405627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800" dirty="0">
                <a:solidFill>
                  <a:srgbClr val="111111"/>
                </a:solidFill>
                <a:latin typeface="Century Gothic" panose="020B0502020202020204" pitchFamily="34" charset="0"/>
              </a:rPr>
              <a:t>Will be equipped with motorbikes to ease their movements to communities within the clusters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39E7130E-0BEA-86EE-FF52-1996AD19E2FE}"/>
              </a:ext>
            </a:extLst>
          </p:cNvPr>
          <p:cNvSpPr txBox="1"/>
          <p:nvPr/>
        </p:nvSpPr>
        <p:spPr>
          <a:xfrm>
            <a:off x="4731066" y="4466640"/>
            <a:ext cx="405627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800" dirty="0">
                <a:solidFill>
                  <a:srgbClr val="111111"/>
                </a:solidFill>
                <a:latin typeface="Century Gothic" panose="020B0502020202020204" pitchFamily="34" charset="0"/>
              </a:rPr>
              <a:t>Will be provided with tablets to help with data collection activities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FA493D4-0B45-315C-369A-F53BF82CB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15398" y="3780057"/>
            <a:ext cx="687606" cy="68760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DF615D6-C2CA-F000-8419-6EBB2D25F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09307" y="1547430"/>
            <a:ext cx="1099789" cy="6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F95D-61CE-7C44-93A5-B2ABD7F0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72" y="725915"/>
            <a:ext cx="5651154" cy="432547"/>
          </a:xfrm>
        </p:spPr>
        <p:txBody>
          <a:bodyPr/>
          <a:lstStyle/>
          <a:p>
            <a:pPr algn="ctr"/>
            <a:r>
              <a:rPr lang="en-US" sz="2800" dirty="0">
                <a:latin typeface="Century Gothic" panose="020B0502020202020204" pitchFamily="34" charset="0"/>
                <a:cs typeface="Arial Black" panose="020B0604020202020204" pitchFamily="34" charset="0"/>
              </a:rPr>
              <a:t>CRITERIA FOR SELECTION OF CFs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F8552-63C3-A429-9BA3-A97A680CB1DD}"/>
              </a:ext>
            </a:extLst>
          </p:cNvPr>
          <p:cNvSpPr/>
          <p:nvPr/>
        </p:nvSpPr>
        <p:spPr>
          <a:xfrm>
            <a:off x="141825" y="1661794"/>
            <a:ext cx="8876864" cy="39142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4B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95E4CBD-1A6D-702E-3C9C-D49679ABD54D}"/>
              </a:ext>
            </a:extLst>
          </p:cNvPr>
          <p:cNvSpPr txBox="1"/>
          <p:nvPr/>
        </p:nvSpPr>
        <p:spPr>
          <a:xfrm>
            <a:off x="328777" y="1661795"/>
            <a:ext cx="415075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1.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Must be between 25 and 55 years.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492333C5-8AB2-07C1-4620-7CA17BADFB36}"/>
              </a:ext>
            </a:extLst>
          </p:cNvPr>
          <p:cNvSpPr txBox="1"/>
          <p:nvPr/>
        </p:nvSpPr>
        <p:spPr>
          <a:xfrm>
            <a:off x="326839" y="2139827"/>
            <a:ext cx="653855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Must have at least secondary school education.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C4BA4FBE-A2A2-DD8A-D480-559EDAEC65AA}"/>
              </a:ext>
            </a:extLst>
          </p:cNvPr>
          <p:cNvSpPr txBox="1"/>
          <p:nvPr/>
        </p:nvSpPr>
        <p:spPr>
          <a:xfrm>
            <a:off x="326840" y="2611677"/>
            <a:ext cx="858093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Have community </a:t>
            </a:r>
            <a:r>
              <a:rPr lang="en-US" sz="1800" kern="1200" dirty="0" err="1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mobilisation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 skills and willingness to serve the community.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2039D2D-109C-D269-C7F0-C1E6AEA44443}"/>
              </a:ext>
            </a:extLst>
          </p:cNvPr>
          <p:cNvSpPr txBox="1"/>
          <p:nvPr/>
        </p:nvSpPr>
        <p:spPr>
          <a:xfrm>
            <a:off x="326840" y="3026985"/>
            <a:ext cx="858093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4.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Have knowledge and awareness of the various groups that exist in the cluster and the local dynamics/social context.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5827A6EE-5C05-0E86-0A24-893B81CFBA7E}"/>
              </a:ext>
            </a:extLst>
          </p:cNvPr>
          <p:cNvSpPr txBox="1"/>
          <p:nvPr/>
        </p:nvSpPr>
        <p:spPr>
          <a:xfrm>
            <a:off x="326839" y="3758564"/>
            <a:ext cx="739890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5.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Must reside within/near the cluster of communities.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602112E7-9BA2-7F54-2F67-36CA7E4F987E}"/>
              </a:ext>
            </a:extLst>
          </p:cNvPr>
          <p:cNvSpPr txBox="1"/>
          <p:nvPr/>
        </p:nvSpPr>
        <p:spPr>
          <a:xfrm>
            <a:off x="326839" y="4215454"/>
            <a:ext cx="4150755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6.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Proficient in the use of digital tools.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7C7A5E9A-3794-5414-AF5F-2D40128978AE}"/>
              </a:ext>
            </a:extLst>
          </p:cNvPr>
          <p:cNvSpPr txBox="1"/>
          <p:nvPr/>
        </p:nvSpPr>
        <p:spPr>
          <a:xfrm>
            <a:off x="326840" y="4673263"/>
            <a:ext cx="858093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7. </a:t>
            </a:r>
            <a:r>
              <a:rPr lang="en-US" sz="1800" kern="1200" dirty="0">
                <a:solidFill>
                  <a:srgbClr val="111111"/>
                </a:solidFill>
                <a:latin typeface="Century Gothic" panose="020B0502020202020204" pitchFamily="34" charset="0"/>
                <a:ea typeface="+mn-ea"/>
                <a:cs typeface="+mn-cs"/>
              </a:rPr>
              <a:t>Have experience with managing or participating in community development.</a:t>
            </a:r>
          </a:p>
        </p:txBody>
      </p:sp>
    </p:spTree>
    <p:extLst>
      <p:ext uri="{BB962C8B-B14F-4D97-AF65-F5344CB8AC3E}">
        <p14:creationId xmlns:p14="http://schemas.microsoft.com/office/powerpoint/2010/main" val="398747858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5998187-B710-4CBF-AEBA-8D7A9EA2F344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15962</TotalTime>
  <Words>807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PowerPoint Presentation</vt:lpstr>
      <vt:lpstr>SUBPROJECT IMPLEMENTATION STRUCTURES</vt:lpstr>
      <vt:lpstr>SUBPROJECT IMPLEMENTATION STRUCTURES</vt:lpstr>
      <vt:lpstr>COMPOSITION OF CPICs</vt:lpstr>
      <vt:lpstr>SELECTION OF COMMUNITY REPRESENTATIVES TO CPIC</vt:lpstr>
      <vt:lpstr>TENURE OF THE CPICs</vt:lpstr>
      <vt:lpstr>ROLE OF CPICs</vt:lpstr>
      <vt:lpstr>WHO ARE THE COMMUNITY FACILITATORS?</vt:lpstr>
      <vt:lpstr>CRITERIA FOR SELECTION OF CFs</vt:lpstr>
      <vt:lpstr>PowerPoint Presentation</vt:lpstr>
      <vt:lpstr>ROLES AND RESPONSIBILITIES OF CFs</vt:lpstr>
      <vt:lpstr>ROLES AND RESPONSIBILITIES OF CFs</vt:lpstr>
      <vt:lpstr>ROLES AND RESPONSIBILITIES OF CFs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Alhassan Osman</cp:lastModifiedBy>
  <cp:revision>508</cp:revision>
  <cp:lastPrinted>2021-09-22T20:04:16Z</cp:lastPrinted>
  <dcterms:modified xsi:type="dcterms:W3CDTF">2023-08-16T09:43:45Z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2023-05-13T21:43:51Z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22a82add-2c53-46f6-a837-33025936b65e</vt:lpwstr>
  </property>
  <property fmtid="{D5CDD505-2E9C-101B-9397-08002B2CF9AE}" pid="7" name="MSIP_Label_defa4170-0d19-0005-0004-bc88714345d2_ActionId">
    <vt:lpwstr>64d0264c-3601-4094-a8a3-23de1cfa7e23</vt:lpwstr>
  </property>
  <property fmtid="{D5CDD505-2E9C-101B-9397-08002B2CF9AE}" pid="8" name="MSIP_Label_defa4170-0d19-0005-0004-bc88714345d2_ContentBits">
    <vt:lpwstr>0</vt:lpwstr>
  </property>
</Properties>
</file>