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6"/>
  </p:notesMasterIdLst>
  <p:sldIdLst>
    <p:sldId id="256" r:id="rId2"/>
    <p:sldId id="861" r:id="rId3"/>
    <p:sldId id="865" r:id="rId4"/>
    <p:sldId id="866" r:id="rId5"/>
    <p:sldId id="864" r:id="rId6"/>
    <p:sldId id="850" r:id="rId7"/>
    <p:sldId id="851" r:id="rId8"/>
    <p:sldId id="852" r:id="rId9"/>
    <p:sldId id="863" r:id="rId10"/>
    <p:sldId id="293" r:id="rId11"/>
    <p:sldId id="855" r:id="rId12"/>
    <p:sldId id="856" r:id="rId13"/>
    <p:sldId id="858" r:id="rId14"/>
    <p:sldId id="258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EAE1AF-81AB-29C6-51E9-53B3281759F0}" name="Wilhelmina Gyamfi" initials="WG" userId="cc3198dafb87655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9EB0A9-32EF-486E-8E04-349C97D93D87}" v="4" dt="2023-08-14T13:56:36.961"/>
  </p1510:revLst>
</p1510:revInfo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25" autoAdjust="0"/>
    <p:restoredTop sz="92585"/>
  </p:normalViewPr>
  <p:slideViewPr>
    <p:cSldViewPr snapToGrid="0">
      <p:cViewPr varScale="1">
        <p:scale>
          <a:sx n="68" d="100"/>
          <a:sy n="68" d="100"/>
        </p:scale>
        <p:origin x="11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c64e3775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c64e3775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Critical to the success of interventions</a:t>
            </a:r>
          </a:p>
        </p:txBody>
      </p:sp>
    </p:spTree>
    <p:extLst>
      <p:ext uri="{BB962C8B-B14F-4D97-AF65-F5344CB8AC3E}">
        <p14:creationId xmlns:p14="http://schemas.microsoft.com/office/powerpoint/2010/main" val="380351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Critical to the success of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00752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c64e3775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c64e3775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049075" y="496025"/>
            <a:ext cx="3008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Font typeface="Times New Roman"/>
              <a:buNone/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057750" y="1846725"/>
            <a:ext cx="6996600" cy="29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" name="Google Shape;17;p4"/>
          <p:cNvSpPr/>
          <p:nvPr/>
        </p:nvSpPr>
        <p:spPr>
          <a:xfrm>
            <a:off x="-336350" y="-28025"/>
            <a:ext cx="9689100" cy="69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/>
          <p:nvPr/>
        </p:nvSpPr>
        <p:spPr>
          <a:xfrm>
            <a:off x="-364400" y="5624675"/>
            <a:ext cx="9763800" cy="1336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11100" y="5783525"/>
            <a:ext cx="5671500" cy="4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None/>
              <a:defRPr sz="28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487300" y="6333325"/>
            <a:ext cx="4092300" cy="4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l="238" r="238"/>
          <a:stretch/>
        </p:blipFill>
        <p:spPr>
          <a:xfrm>
            <a:off x="1364950" y="2047600"/>
            <a:ext cx="6486349" cy="1938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" name="Google Shape;24;p5"/>
          <p:cNvSpPr/>
          <p:nvPr/>
        </p:nvSpPr>
        <p:spPr>
          <a:xfrm>
            <a:off x="-336350" y="-28025"/>
            <a:ext cx="9689100" cy="69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" name="Google Shape;25;p5"/>
          <p:cNvPicPr preferRelativeResize="0"/>
          <p:nvPr/>
        </p:nvPicPr>
        <p:blipFill rotWithShape="1">
          <a:blip r:embed="rId2">
            <a:alphaModFix/>
          </a:blip>
          <a:srcRect t="1323" b="1323"/>
          <a:stretch/>
        </p:blipFill>
        <p:spPr>
          <a:xfrm>
            <a:off x="2752575" y="3101375"/>
            <a:ext cx="3390239" cy="981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46700" y="5532125"/>
            <a:ext cx="9349500" cy="1532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858300" y="586625"/>
            <a:ext cx="27900" cy="775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10">
            <a:alphaModFix/>
          </a:blip>
          <a:srcRect t="1323" b="1323"/>
          <a:stretch/>
        </p:blipFill>
        <p:spPr>
          <a:xfrm>
            <a:off x="811440" y="5895650"/>
            <a:ext cx="2678281" cy="775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7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-103505" y="5696906"/>
            <a:ext cx="9351009" cy="8202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Gulf of Guinea Northern Regions Social Cohesion (SOCO) Project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537645" y="6273893"/>
            <a:ext cx="8360866" cy="8202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EVALUATION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505" y="114695"/>
            <a:ext cx="7632550" cy="563881"/>
          </a:xfrm>
        </p:spPr>
        <p:txBody>
          <a:bodyPr/>
          <a:lstStyle/>
          <a:p>
            <a:pPr algn="ctr"/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MONITORING PROCEDURES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734" y="997792"/>
            <a:ext cx="8760297" cy="4862415"/>
          </a:xfrm>
        </p:spPr>
        <p:txBody>
          <a:bodyPr/>
          <a:lstStyle/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Field </a:t>
            </a:r>
            <a:r>
              <a:rPr lang="en-GB" sz="18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monitoring report formats </a:t>
            </a:r>
            <a:r>
              <a:rPr lang="en-GB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would be developed and used by all field officers at the ZCOs, RCCs and DAs to ensure harmony in reporting relevant information, effecting corrective action and providing feedback. </a:t>
            </a:r>
            <a:endParaRPr lang="en-GH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and ZCOs will be provided with the necessary support in the form of required logistics and training to make </a:t>
            </a:r>
            <a:r>
              <a:rPr lang="en-GB" sz="18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video documentation </a:t>
            </a:r>
            <a:r>
              <a:rPr lang="en-GB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commentary at the start of every intervention or stage of activity to give a </a:t>
            </a:r>
            <a:r>
              <a:rPr lang="en-GB" sz="18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baseline</a:t>
            </a:r>
            <a:r>
              <a:rPr lang="en-GB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impression. 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 documentation would be done for a sample of communities for each type of intervention and for peculiar/extra-ordinary situations that can form the basis of </a:t>
            </a:r>
            <a:r>
              <a:rPr lang="en-GB" sz="18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case studies</a:t>
            </a:r>
            <a:r>
              <a:rPr lang="en-GB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136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12" y="273937"/>
            <a:ext cx="8498976" cy="528321"/>
          </a:xfrm>
        </p:spPr>
        <p:txBody>
          <a:bodyPr/>
          <a:lstStyle/>
          <a:p>
            <a:pPr algn="ctr"/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REPORTING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773" y="902711"/>
            <a:ext cx="8780993" cy="4610985"/>
          </a:xfrm>
        </p:spPr>
        <p:txBody>
          <a:bodyPr/>
          <a:lstStyle/>
          <a:p>
            <a:pPr lvl="0" indent="-4572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/>
            </a:pP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 implementation,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reports</a:t>
            </a: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will emanate from the community level through the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CFs</a:t>
            </a: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 two sets of facilitators will report to the district, regional and zonal to the national level.</a:t>
            </a:r>
          </a:p>
          <a:p>
            <a:pPr lvl="0" indent="-4572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/>
            </a:pP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the Community level, the CFs shall be responsible for reporting and to ensure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 and uniformity of reports </a:t>
            </a: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emanating from the various intervention communities, the latter will be provided with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templates </a:t>
            </a: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which they will be required to compile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monthly data and submit same to the DA for analysis and collation into a monthly report. </a:t>
            </a:r>
          </a:p>
          <a:p>
            <a:pPr lvl="0" indent="-4572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/>
            </a:pP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the DA level, the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Focal persons </a:t>
            </a: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the departments implementing activities in sub-components areas under </a:t>
            </a:r>
            <a:r>
              <a:rPr lang="en-GB" sz="20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 1 and 2 </a:t>
            </a:r>
            <a:r>
              <a:rPr lang="en-GB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through the DPCU (with the DCD as head) shall be responsible for reporting. </a:t>
            </a:r>
          </a:p>
        </p:txBody>
      </p:sp>
    </p:spTree>
    <p:extLst>
      <p:ext uri="{BB962C8B-B14F-4D97-AF65-F5344CB8AC3E}">
        <p14:creationId xmlns:p14="http://schemas.microsoft.com/office/powerpoint/2010/main" val="146128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12" y="273937"/>
            <a:ext cx="8498976" cy="528321"/>
          </a:xfrm>
        </p:spPr>
        <p:txBody>
          <a:bodyPr/>
          <a:lstStyle/>
          <a:p>
            <a:pPr algn="ctr"/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REPORTING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02711"/>
            <a:ext cx="8944766" cy="4692871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 startAt="4"/>
            </a:pP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ZCO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shall collate inputs from the various Implementing DAs on the components into a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quarterly progress report 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submit the same to the PIU as a part of the entire Zonal Report within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days 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end of the quarter using the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MIS system. </a:t>
            </a:r>
            <a:endParaRPr lang="en-GH" sz="2200" b="1" i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 startAt="4"/>
            </a:pP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Quarterly Reports received from the zones, the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M&amp;E Specialist shall compile national quarterly reports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the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and financial aspects 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project and submit them to the MLGDRD through the Project Coordinator. </a:t>
            </a:r>
            <a:endParaRPr lang="en-GH" sz="2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 startAt="4"/>
            </a:pP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Quarterly progress reports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shall be submitted to the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Bank 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the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Chief Director of MLGDRD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most </a:t>
            </a:r>
            <a:r>
              <a:rPr lang="en-GB" sz="2200" b="1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days after the end of the quarter</a:t>
            </a:r>
            <a:r>
              <a:rPr lang="en-GB" sz="2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H" sz="2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-4572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SzPts val="1200"/>
              <a:buFont typeface="+mj-lt"/>
              <a:buAutoNum type="arabicPeriod" startAt="4"/>
            </a:pPr>
            <a:endParaRPr lang="en-GB" sz="1800" dirty="0">
              <a:effectLst/>
              <a:latin typeface="Times New Roman" panose="020206030504050203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734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12" y="2643504"/>
            <a:ext cx="8498976" cy="1042671"/>
          </a:xfrm>
        </p:spPr>
        <p:txBody>
          <a:bodyPr/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84255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</p:spPr>
        <p:txBody>
          <a:bodyPr wrap="square" anchor="b">
            <a:normAutofit fontScale="9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The need to conduct M&amp;E on SOCO Project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21252" y="211015"/>
            <a:ext cx="4157248" cy="5480351"/>
          </a:xfrm>
        </p:spPr>
        <p:txBody>
          <a:bodyPr wrap="square" anchor="ctr">
            <a:normAutofit lnSpcReduction="10000"/>
          </a:bodyPr>
          <a:lstStyle/>
          <a:p>
            <a:pPr marL="482600" indent="-342900" algn="just">
              <a:spcAft>
                <a:spcPts val="1000"/>
              </a:spcAft>
              <a:buAutoNum type="arabicPeriod"/>
            </a:pPr>
            <a:r>
              <a:rPr lang="en-US" sz="1800" b="1" dirty="0"/>
              <a:t>Monitoring</a:t>
            </a:r>
            <a:r>
              <a:rPr lang="en-US" sz="1800" dirty="0"/>
              <a:t> will allow project stakeholders to  </a:t>
            </a:r>
            <a:r>
              <a:rPr lang="en-US" sz="1800" b="1" u="sng" dirty="0"/>
              <a:t>track how  project activities/interventions are being implemented  towards achievement of outputs and some specific objectives/outcomes</a:t>
            </a:r>
          </a:p>
          <a:p>
            <a:pPr marL="482600" indent="-342900" algn="just">
              <a:spcAft>
                <a:spcPts val="1000"/>
              </a:spcAft>
              <a:buAutoNum type="arabicPeriod"/>
            </a:pPr>
            <a:r>
              <a:rPr lang="en-US" sz="1800" dirty="0"/>
              <a:t>This is a continuous activity undertaken regularly to ensure that the </a:t>
            </a:r>
            <a:r>
              <a:rPr lang="en-US" sz="1800" b="1" u="sng" dirty="0"/>
              <a:t>right things are being done at the right time</a:t>
            </a:r>
            <a:r>
              <a:rPr lang="en-US" sz="1800" dirty="0"/>
              <a:t>.</a:t>
            </a: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US" sz="1800" dirty="0"/>
              <a:t>It </a:t>
            </a:r>
            <a:r>
              <a:rPr lang="en-US" sz="1800" b="1" u="sng" dirty="0"/>
              <a:t>measures progress </a:t>
            </a:r>
            <a:r>
              <a:rPr lang="en-US" sz="1800" dirty="0"/>
              <a:t>towards implementation of work-plan/action plan </a:t>
            </a: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US" sz="1800" dirty="0"/>
              <a:t>Monitoring helps to </a:t>
            </a:r>
            <a:r>
              <a:rPr lang="en-US" sz="1800" b="1" u="sng" dirty="0"/>
              <a:t>identify implementation challenges and mitigation measures/solution </a:t>
            </a:r>
            <a:r>
              <a:rPr lang="en-US" sz="1800" dirty="0"/>
              <a:t>offered to improve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348943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</p:spPr>
        <p:txBody>
          <a:bodyPr wrap="square" anchor="b">
            <a:normAutofit fontScale="9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The need to conduct M&amp;E on SOCO Project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0" y="478383"/>
            <a:ext cx="4204500" cy="4926900"/>
          </a:xfrm>
        </p:spPr>
        <p:txBody>
          <a:bodyPr wrap="square" anchor="ctr">
            <a:normAutofit lnSpcReduction="10000"/>
          </a:bodyPr>
          <a:lstStyle/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US" sz="2000" dirty="0"/>
              <a:t>Data from Monitoring provides </a:t>
            </a:r>
            <a:r>
              <a:rPr lang="en-US" sz="2000" b="1" u="sng" dirty="0"/>
              <a:t>evidence for managerial decision making </a:t>
            </a: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US" sz="2000" dirty="0"/>
              <a:t>Monitoring ensures </a:t>
            </a:r>
            <a:r>
              <a:rPr lang="en-US" sz="2000" b="1" u="sng" dirty="0"/>
              <a:t>accountability</a:t>
            </a:r>
            <a:r>
              <a:rPr lang="en-US" sz="2000" dirty="0"/>
              <a:t> by providing donors and stakeholders with the results of project implementation</a:t>
            </a: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US" sz="2000" dirty="0"/>
              <a:t>Monitoring is </a:t>
            </a:r>
            <a:r>
              <a:rPr lang="en-US" sz="2000" b="1" u="sng" dirty="0"/>
              <a:t>done internally by project staff using monitoring tools/templates </a:t>
            </a:r>
          </a:p>
          <a:p>
            <a:pPr marL="48260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n-US" sz="2000" dirty="0"/>
              <a:t>Monitoring template captures all </a:t>
            </a:r>
            <a:r>
              <a:rPr lang="en-US" sz="2000" b="1" u="sng" dirty="0"/>
              <a:t>output indicators and some immediate outcome indicators </a:t>
            </a:r>
            <a:endParaRPr lang="en-GB" sz="2000" b="1" u="sng" dirty="0"/>
          </a:p>
          <a:p>
            <a:pPr marL="482600" indent="-342900">
              <a:spcAft>
                <a:spcPts val="1000"/>
              </a:spcAft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3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</p:spPr>
        <p:txBody>
          <a:bodyPr wrap="square" anchor="b">
            <a:normAutofit fontScale="9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The need to conduct M&amp;E on SOCO Project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499ED2-9E62-18AC-F37B-7B263B8E889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22725" y="241160"/>
            <a:ext cx="4053775" cy="5265337"/>
          </a:xfrm>
        </p:spPr>
        <p:txBody>
          <a:bodyPr/>
          <a:lstStyle/>
          <a:p>
            <a:pPr marL="139700" indent="0" algn="just">
              <a:spcAft>
                <a:spcPts val="1000"/>
              </a:spcAft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EVALUATION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is a periodic assessment of  changes (Positive and Negative) in the lives of target population attributable to the project. </a:t>
            </a:r>
          </a:p>
          <a:p>
            <a:pPr marL="139700" indent="0" algn="just">
              <a:spcAft>
                <a:spcPts val="1000"/>
              </a:spcAft>
              <a:buNone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It assesses the extent to which project overall objectives and outcomes are being achieved (Effectiveness)</a:t>
            </a:r>
          </a:p>
          <a:p>
            <a:pPr marL="139700" indent="0" algn="just">
              <a:spcAft>
                <a:spcPts val="1000"/>
              </a:spcAft>
              <a:buNone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It provides lessons for improving project design , programming and implementation </a:t>
            </a:r>
          </a:p>
          <a:p>
            <a:pPr marL="139700" indent="0" algn="just">
              <a:spcAft>
                <a:spcPts val="1000"/>
              </a:spcAft>
              <a:buNone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It assesses the extent to which the project is being efficient with the use of resources , whether the benefits will last (sustainability), and the difference being made by the intervention(Impact) </a:t>
            </a:r>
          </a:p>
          <a:p>
            <a:pPr marL="139700" indent="0" algn="just">
              <a:spcAft>
                <a:spcPts val="1000"/>
              </a:spcAft>
              <a:buNone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A baseline survey will be undertaken to form the basis for tracking future changes brought about by the project.</a:t>
            </a:r>
          </a:p>
        </p:txBody>
      </p:sp>
    </p:spTree>
    <p:extLst>
      <p:ext uri="{BB962C8B-B14F-4D97-AF65-F5344CB8AC3E}">
        <p14:creationId xmlns:p14="http://schemas.microsoft.com/office/powerpoint/2010/main" val="130202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</p:spPr>
        <p:txBody>
          <a:bodyPr wrap="square" anchor="b">
            <a:normAutofit fontScale="9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The need to conduct M&amp;E on SOCO Project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48580" y="332387"/>
            <a:ext cx="4129919" cy="4926900"/>
          </a:xfrm>
        </p:spPr>
        <p:txBody>
          <a:bodyPr wrap="square" anchor="ctr">
            <a:normAutofit/>
          </a:bodyPr>
          <a:lstStyle/>
          <a:p>
            <a:pPr marL="139700" indent="0" algn="just">
              <a:spcAft>
                <a:spcPts val="1000"/>
              </a:spcAft>
              <a:buNone/>
            </a:pPr>
            <a:r>
              <a:rPr lang="en-US" sz="1800" b="1" dirty="0"/>
              <a:t>A Mid-Term Review </a:t>
            </a:r>
            <a:r>
              <a:rPr lang="en-US" sz="1800" dirty="0"/>
              <a:t>(MTR) will be conducted to assess the progress being made towards meeting the PDO and intermediate levels outcomes and propose any modifications thereof</a:t>
            </a:r>
          </a:p>
          <a:p>
            <a:pPr marL="139700" indent="0" algn="just">
              <a:spcAft>
                <a:spcPts val="1000"/>
              </a:spcAft>
              <a:buNone/>
            </a:pPr>
            <a:r>
              <a:rPr lang="en-US" sz="1800" dirty="0"/>
              <a:t>Two beneficiary surveys will be conducted throughout the project’s lifetime to inform survey-based indicators (mostly on beneficiaries' perceptions). </a:t>
            </a:r>
          </a:p>
          <a:p>
            <a:pPr marL="139700" indent="0" algn="just">
              <a:spcAft>
                <a:spcPts val="1000"/>
              </a:spcAft>
              <a:buNone/>
            </a:pPr>
            <a:r>
              <a:rPr lang="en-US" sz="1800" dirty="0"/>
              <a:t>1st survey in Year 2 to inform Mid-Term Result (MTR) and 2nd survey in Year 5 (final year). </a:t>
            </a:r>
          </a:p>
          <a:p>
            <a:pPr marL="139700" indent="0">
              <a:spcAft>
                <a:spcPts val="10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24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95D-61CE-7C44-93A5-B2ABD7F0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300" dirty="0"/>
              <a:t>PARTICIPATORY MONITORING AND EVALUATION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BD89-64F3-D442-8778-F75FF9BC187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3302" y="292193"/>
            <a:ext cx="4045198" cy="5334883"/>
          </a:xfrm>
        </p:spPr>
        <p:txBody>
          <a:bodyPr wrap="square" anchor="ctr">
            <a:normAutofit fontScale="92500" lnSpcReduction="10000"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en-US" sz="1800" dirty="0"/>
              <a:t>PM&amp;E is about strengthening primary stakeholders’ involvement as active participants in interventions by them taking the lead in tracking and analysing progress towards jointly agreed results and deciding on corrective action. 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en-US" sz="1800" dirty="0"/>
              <a:t>This approach contributes to demand-led planning and decision-making and improved accountability.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en-US" sz="1800" dirty="0"/>
              <a:t>Local stakeholders determine what should be measured and how and when monitoring and  evaluation should be done. 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en-US" sz="1800" dirty="0"/>
              <a:t>It empowers community members, improves commitment , ownership and sustainability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3626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D54CDD3-7F61-1E92-2436-2596DC1B0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50087"/>
              </p:ext>
            </p:extLst>
          </p:nvPr>
        </p:nvGraphicFramePr>
        <p:xfrm>
          <a:off x="313897" y="996288"/>
          <a:ext cx="8409437" cy="48486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2025">
                  <a:extLst>
                    <a:ext uri="{9D8B030D-6E8A-4147-A177-3AD203B41FA5}">
                      <a16:colId xmlns:a16="http://schemas.microsoft.com/office/drawing/2014/main" val="188298587"/>
                    </a:ext>
                  </a:extLst>
                </a:gridCol>
                <a:gridCol w="6337412">
                  <a:extLst>
                    <a:ext uri="{9D8B030D-6E8A-4147-A177-3AD203B41FA5}">
                      <a16:colId xmlns:a16="http://schemas.microsoft.com/office/drawing/2014/main" val="1986644115"/>
                    </a:ext>
                  </a:extLst>
                </a:gridCol>
              </a:tblGrid>
              <a:tr h="485305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LEVEL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ROLE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671903"/>
                  </a:ext>
                </a:extLst>
              </a:tr>
              <a:tr h="1621272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Regional Level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20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RPCU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under the RCC, with support from the Zonal Coordinators, will </a:t>
                      </a:r>
                      <a:r>
                        <a:rPr lang="en-GB" sz="2000" b="1" i="1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collate and harmonise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the project’s </a:t>
                      </a:r>
                      <a:r>
                        <a:rPr lang="en-GB" sz="2000" b="1" i="1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work plan and budget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from participating Districts within the region and undertake </a:t>
                      </a:r>
                      <a:r>
                        <a:rPr lang="en-GB" sz="2000" b="1" i="1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quarterly monitoring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of project implementation in districts within their jurisdiction.</a:t>
                      </a:r>
                      <a:endParaRPr lang="en-GH" sz="2000" b="0" i="0" u="none" strike="noStrike" cap="none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083207"/>
                  </a:ext>
                </a:extLst>
              </a:tr>
              <a:tr h="2443105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District Level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The DA shall be responsible for the overall project implementation at the local level.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The Planning Unit shall review and incorporate project activities into the DMTDP and DA’s AAP.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The Budget Unit will incorporate Project budgets into the Composite Budget and the Annual Budget estimate of the Assembly </a:t>
                      </a:r>
                      <a:endParaRPr lang="en-GH" sz="32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1900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6A5A72FF-3100-6CBA-E86E-42AB05C09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16" y="177422"/>
            <a:ext cx="8518618" cy="818866"/>
          </a:xfrm>
        </p:spPr>
        <p:txBody>
          <a:bodyPr/>
          <a:lstStyle/>
          <a:p>
            <a:pPr algn="ctr"/>
            <a:r>
              <a:rPr lang="en-US" sz="2400" dirty="0">
                <a:latin typeface="Arial Black" panose="020B0604020202020204" pitchFamily="34" charset="0"/>
                <a:cs typeface="Arial Black" panose="020B0604020202020204" pitchFamily="34" charset="0"/>
              </a:rPr>
              <a:t>MONITORING AND EVALUATION </a:t>
            </a:r>
            <a:r>
              <a:rPr lang="en-US" sz="2400" dirty="0" err="1">
                <a:latin typeface="Arial Black" panose="020B0604020202020204" pitchFamily="34" charset="0"/>
                <a:cs typeface="Arial Black" panose="020B0604020202020204" pitchFamily="34" charset="0"/>
              </a:rPr>
              <a:t>RESPONSIBILiTIES</a:t>
            </a:r>
            <a:r>
              <a:rPr lang="en-US" sz="2400" dirty="0">
                <a:latin typeface="Arial Black" panose="020B0604020202020204" pitchFamily="34" charset="0"/>
                <a:cs typeface="Arial Black" panose="020B0604020202020204" pitchFamily="34" charset="0"/>
              </a:rPr>
              <a:t> ACROSS LEVELS</a:t>
            </a:r>
          </a:p>
        </p:txBody>
      </p:sp>
    </p:spTree>
    <p:extLst>
      <p:ext uri="{BB962C8B-B14F-4D97-AF65-F5344CB8AC3E}">
        <p14:creationId xmlns:p14="http://schemas.microsoft.com/office/powerpoint/2010/main" val="35379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D54CDD3-7F61-1E92-2436-2596DC1B0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76552"/>
              </p:ext>
            </p:extLst>
          </p:nvPr>
        </p:nvGraphicFramePr>
        <p:xfrm>
          <a:off x="259306" y="996288"/>
          <a:ext cx="8409437" cy="5916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46980">
                  <a:extLst>
                    <a:ext uri="{9D8B030D-6E8A-4147-A177-3AD203B41FA5}">
                      <a16:colId xmlns:a16="http://schemas.microsoft.com/office/drawing/2014/main" val="188298587"/>
                    </a:ext>
                  </a:extLst>
                </a:gridCol>
                <a:gridCol w="7362457">
                  <a:extLst>
                    <a:ext uri="{9D8B030D-6E8A-4147-A177-3AD203B41FA5}">
                      <a16:colId xmlns:a16="http://schemas.microsoft.com/office/drawing/2014/main" val="1986644115"/>
                    </a:ext>
                  </a:extLst>
                </a:gridCol>
              </a:tblGrid>
              <a:tr h="449098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LEVEL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ROLE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671903"/>
                  </a:ext>
                </a:extLst>
              </a:tr>
              <a:tr h="1358775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District Level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The DPCU</a:t>
                      </a: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</a:t>
                      </a: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, in collaboration with the Zonal Office and the PIU, ensures</a:t>
                      </a: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appropriate </a:t>
                      </a: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sub-project design, implementation ,</a:t>
                      </a: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monitoring and supervision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Districts will undertake monthly and quarterly monitoring using a monitoring template which covers the results framework indicators .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DAs will also monitor activities at the community level reported by the CFs and CPICs.</a:t>
                      </a:r>
                      <a:r>
                        <a:rPr lang="en-GB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Officers will be given a monitoring template with indicators to look out for when they go to the field to undertake monitoring.</a:t>
                      </a:r>
                      <a:endParaRPr lang="en-GB" sz="1800" b="0" i="0" u="none" strike="noStrike" cap="none" baseline="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Arial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GB" sz="1800" b="0" i="0" u="none" strike="noStrike" cap="none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083207"/>
                  </a:ext>
                </a:extLst>
              </a:tr>
              <a:tr h="2632627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Community Level</a:t>
                      </a:r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CFs assigned to a particular community/cluster  are</a:t>
                      </a: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</a:t>
                      </a: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responsible for collecting basic data under the Comprehensive Results Framework to feed the Project M&amp;E system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CFs</a:t>
                      </a:r>
                      <a:r>
                        <a:rPr lang="en-GB" sz="18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 and CPICs will undertake regular monitoring of subproject progress. </a:t>
                      </a:r>
                      <a:endParaRPr lang="en-GB" sz="1800" b="0" i="0" u="none" strike="noStrike" cap="none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Arial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The CPICs will report all cases of complaints and harassment to the Assembly through the Community Facilitator (CFs).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GB" sz="1800" b="0" i="0" u="none" strike="noStrike" cap="none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1900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96455DB-0652-3977-FAF8-36C9F63E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16" y="177422"/>
            <a:ext cx="8518618" cy="818866"/>
          </a:xfrm>
        </p:spPr>
        <p:txBody>
          <a:bodyPr/>
          <a:lstStyle/>
          <a:p>
            <a:pPr algn="ctr"/>
            <a:r>
              <a:rPr lang="en-US" sz="2400" dirty="0">
                <a:latin typeface="Arial Black" panose="020B0604020202020204" pitchFamily="34" charset="0"/>
                <a:cs typeface="Arial Black" panose="020B0604020202020204" pitchFamily="34" charset="0"/>
              </a:rPr>
              <a:t>MONITORING AND EVALUATION RESPONSILBILTIES ACROSS LEVELS</a:t>
            </a:r>
          </a:p>
        </p:txBody>
      </p:sp>
    </p:spTree>
    <p:extLst>
      <p:ext uri="{BB962C8B-B14F-4D97-AF65-F5344CB8AC3E}">
        <p14:creationId xmlns:p14="http://schemas.microsoft.com/office/powerpoint/2010/main" val="285288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D54CDD3-7F61-1E92-2436-2596DC1B0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5979"/>
              </p:ext>
            </p:extLst>
          </p:nvPr>
        </p:nvGraphicFramePr>
        <p:xfrm>
          <a:off x="259306" y="996288"/>
          <a:ext cx="8409437" cy="44405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2820">
                  <a:extLst>
                    <a:ext uri="{9D8B030D-6E8A-4147-A177-3AD203B41FA5}">
                      <a16:colId xmlns:a16="http://schemas.microsoft.com/office/drawing/2014/main" val="188298587"/>
                    </a:ext>
                  </a:extLst>
                </a:gridCol>
                <a:gridCol w="7096617">
                  <a:extLst>
                    <a:ext uri="{9D8B030D-6E8A-4147-A177-3AD203B41FA5}">
                      <a16:colId xmlns:a16="http://schemas.microsoft.com/office/drawing/2014/main" val="1986644115"/>
                    </a:ext>
                  </a:extLst>
                </a:gridCol>
              </a:tblGrid>
              <a:tr h="449098">
                <a:tc>
                  <a:txBody>
                    <a:bodyPr/>
                    <a:lstStyle/>
                    <a:p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H" sz="20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671903"/>
                  </a:ext>
                </a:extLst>
              </a:tr>
              <a:tr h="3991402">
                <a:tc gridSpan="2"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Planned</a:t>
                      </a: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activities in the community action plan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Expected start date and actual start date 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Expected end date and actual end date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Expected and actual number of  persons to be employed 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Expected cost and actual cost of the project 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Level of community participation on the project 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Materials being supplied to the site and how the materials are being used 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Flow of resources for carrying out the project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Adherence to environmental and social requirements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Adherence to technical specification of the project 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="0" i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Pace of Progress of work </a:t>
                      </a:r>
                      <a:endParaRPr lang="en-GH" sz="20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GH" sz="28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08320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96455DB-0652-3977-FAF8-36C9F63E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16" y="177422"/>
            <a:ext cx="8518618" cy="818866"/>
          </a:xfrm>
        </p:spPr>
        <p:txBody>
          <a:bodyPr/>
          <a:lstStyle/>
          <a:p>
            <a:pPr algn="ctr"/>
            <a:r>
              <a:rPr lang="en-US" sz="2400" dirty="0">
                <a:latin typeface="Arial Black" panose="020B0604020202020204" pitchFamily="34" charset="0"/>
                <a:cs typeface="Arial Black" panose="020B0604020202020204" pitchFamily="34" charset="0"/>
              </a:rPr>
              <a:t>WHAT WILL BE MONITORED BY COMMUNITY ACTORS </a:t>
            </a:r>
          </a:p>
        </p:txBody>
      </p:sp>
    </p:spTree>
    <p:extLst>
      <p:ext uri="{BB962C8B-B14F-4D97-AF65-F5344CB8AC3E}">
        <p14:creationId xmlns:p14="http://schemas.microsoft.com/office/powerpoint/2010/main" val="156273186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12924</TotalTime>
  <Words>1146</Words>
  <Application>Microsoft Office PowerPoint</Application>
  <PresentationFormat>On-screen Show (4:3)</PresentationFormat>
  <Paragraphs>76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Simple Light</vt:lpstr>
      <vt:lpstr>Gulf of Guinea Northern Regions Social Cohesion (SOCO) Project</vt:lpstr>
      <vt:lpstr>The need to conduct M&amp;E on SOCO Project </vt:lpstr>
      <vt:lpstr>The need to conduct M&amp;E on SOCO Project </vt:lpstr>
      <vt:lpstr>The need to conduct M&amp;E on SOCO Project </vt:lpstr>
      <vt:lpstr>The need to conduct M&amp;E on SOCO Project </vt:lpstr>
      <vt:lpstr>PARTICIPATORY MONITORING AND EVALUATION</vt:lpstr>
      <vt:lpstr>MONITORING AND EVALUATION RESPONSIBILiTIES ACROSS LEVELS</vt:lpstr>
      <vt:lpstr>MONITORING AND EVALUATION RESPONSILBILTIES ACROSS LEVELS</vt:lpstr>
      <vt:lpstr>WHAT WILL BE MONITORED BY COMMUNITY ACTORS </vt:lpstr>
      <vt:lpstr>MONITORING PROCEDURES </vt:lpstr>
      <vt:lpstr>REPORTING</vt:lpstr>
      <vt:lpstr>REPORTING</vt:lpstr>
      <vt:lpstr>THANK YOU!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DLGD</dc:creator>
  <cp:lastModifiedBy>Alhassan Osman</cp:lastModifiedBy>
  <cp:revision>136</cp:revision>
  <cp:lastPrinted>2021-11-01T11:23:25Z</cp:lastPrinted>
  <dcterms:modified xsi:type="dcterms:W3CDTF">2023-08-16T09:43:34Z</dcterms:modified>
</cp:coreProperties>
</file>