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2" r:id="rId2"/>
    <p:sldId id="257" r:id="rId3"/>
    <p:sldId id="273"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54D6D-D3E4-2644-8F08-BAE33CC73157}" v="1" dt="2023-08-15T00:56:22.244"/>
    <p1510:client id="{E6D2572F-5B48-484F-9880-281A5265AB15}" v="13" dt="2023-08-14T13:29:12.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p:cViewPr varScale="1">
        <p:scale>
          <a:sx n="70" d="100"/>
          <a:sy n="70" d="100"/>
        </p:scale>
        <p:origin x="5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61EB5-42D0-40C8-9BC2-B80394AE06B5}"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AF05C467-CD47-4FB4-8F87-A3CCC539CE67}">
      <dgm:prSet custT="1"/>
      <dgm:spPr/>
      <dgm:t>
        <a:bodyPr/>
        <a:lstStyle/>
        <a:p>
          <a:r>
            <a:rPr lang="en-GB" sz="1600" dirty="0"/>
            <a:t>The </a:t>
          </a:r>
          <a:r>
            <a:rPr lang="en-GB" sz="2000" dirty="0"/>
            <a:t>unskilled</a:t>
          </a:r>
          <a:r>
            <a:rPr lang="en-GB" sz="1600" dirty="0"/>
            <a:t> labour content of sub-project activities will be the </a:t>
          </a:r>
          <a:r>
            <a:rPr lang="en-GB" sz="1600" b="1" dirty="0"/>
            <a:t>preserve of members of the participating communities </a:t>
          </a:r>
          <a:r>
            <a:rPr lang="en-GB" sz="1600" dirty="0"/>
            <a:t>to earn a living.  This has two main objectives </a:t>
          </a:r>
          <a:endParaRPr lang="en-US" sz="1600" dirty="0"/>
        </a:p>
      </dgm:t>
    </dgm:pt>
    <dgm:pt modelId="{425D2F50-FF0F-42A7-82EF-3DA7010EB842}" type="parTrans" cxnId="{BF2323E1-0CE2-408C-88F8-530CC556D82C}">
      <dgm:prSet/>
      <dgm:spPr/>
      <dgm:t>
        <a:bodyPr/>
        <a:lstStyle/>
        <a:p>
          <a:endParaRPr lang="en-US"/>
        </a:p>
      </dgm:t>
    </dgm:pt>
    <dgm:pt modelId="{9B89878F-C751-4244-BF84-47DB1E2E2914}" type="sibTrans" cxnId="{BF2323E1-0CE2-408C-88F8-530CC556D82C}">
      <dgm:prSet/>
      <dgm:spPr/>
      <dgm:t>
        <a:bodyPr/>
        <a:lstStyle/>
        <a:p>
          <a:endParaRPr lang="en-US"/>
        </a:p>
      </dgm:t>
    </dgm:pt>
    <dgm:pt modelId="{7C606B5B-2101-44B9-B89F-85B55E7E7A28}">
      <dgm:prSet custT="1"/>
      <dgm:spPr/>
      <dgm:t>
        <a:bodyPr/>
        <a:lstStyle/>
        <a:p>
          <a:r>
            <a:rPr lang="en-GB" sz="1900"/>
            <a:t>To improve their livelihoods and better situate beneficiaries to </a:t>
          </a:r>
          <a:r>
            <a:rPr lang="en-GB" sz="2000"/>
            <a:t>adapt</a:t>
          </a:r>
          <a:r>
            <a:rPr lang="en-GB" sz="1900"/>
            <a:t> to the adverse impacts of climate change and </a:t>
          </a:r>
          <a:endParaRPr lang="en-US" sz="1900"/>
        </a:p>
      </dgm:t>
    </dgm:pt>
    <dgm:pt modelId="{CA4B3712-1EAA-4C50-A62D-A457C632F11A}" type="parTrans" cxnId="{5A5A3A72-20CA-4BA1-A110-1D3741030EEB}">
      <dgm:prSet/>
      <dgm:spPr/>
      <dgm:t>
        <a:bodyPr/>
        <a:lstStyle/>
        <a:p>
          <a:endParaRPr lang="en-US"/>
        </a:p>
      </dgm:t>
    </dgm:pt>
    <dgm:pt modelId="{96915021-56C9-4150-9489-FF325D7EC304}" type="sibTrans" cxnId="{5A5A3A72-20CA-4BA1-A110-1D3741030EEB}">
      <dgm:prSet/>
      <dgm:spPr/>
      <dgm:t>
        <a:bodyPr/>
        <a:lstStyle/>
        <a:p>
          <a:endParaRPr lang="en-US"/>
        </a:p>
      </dgm:t>
    </dgm:pt>
    <dgm:pt modelId="{F123E74E-77B2-4D26-864A-9A0CE828F9B4}">
      <dgm:prSet/>
      <dgm:spPr/>
      <dgm:t>
        <a:bodyPr/>
        <a:lstStyle/>
        <a:p>
          <a:r>
            <a:rPr lang="en-GB" dirty="0"/>
            <a:t>To curb the vulnerability of the youth and others to violence and extremism</a:t>
          </a:r>
          <a:endParaRPr lang="en-US" dirty="0"/>
        </a:p>
      </dgm:t>
    </dgm:pt>
    <dgm:pt modelId="{C0E053CD-31D8-49A8-B365-04F5BF65FB57}" type="parTrans" cxnId="{18D0A7A7-3547-4948-A7C7-C4B9996285BC}">
      <dgm:prSet/>
      <dgm:spPr/>
      <dgm:t>
        <a:bodyPr/>
        <a:lstStyle/>
        <a:p>
          <a:endParaRPr lang="en-US"/>
        </a:p>
      </dgm:t>
    </dgm:pt>
    <dgm:pt modelId="{FE57E5DA-B090-4FFA-A79A-EEF080FB5476}" type="sibTrans" cxnId="{18D0A7A7-3547-4948-A7C7-C4B9996285BC}">
      <dgm:prSet/>
      <dgm:spPr/>
      <dgm:t>
        <a:bodyPr/>
        <a:lstStyle/>
        <a:p>
          <a:endParaRPr lang="en-US"/>
        </a:p>
      </dgm:t>
    </dgm:pt>
    <dgm:pt modelId="{66E9DB50-1547-4633-ADB1-BA02FF965F50}" type="pres">
      <dgm:prSet presAssocID="{56B61EB5-42D0-40C8-9BC2-B80394AE06B5}" presName="hierChild1" presStyleCnt="0">
        <dgm:presLayoutVars>
          <dgm:chPref val="1"/>
          <dgm:dir/>
          <dgm:animOne val="branch"/>
          <dgm:animLvl val="lvl"/>
          <dgm:resizeHandles/>
        </dgm:presLayoutVars>
      </dgm:prSet>
      <dgm:spPr/>
    </dgm:pt>
    <dgm:pt modelId="{1C30DB78-5C3E-4801-AE4F-E78A23DA514F}" type="pres">
      <dgm:prSet presAssocID="{AF05C467-CD47-4FB4-8F87-A3CCC539CE67}" presName="hierRoot1" presStyleCnt="0"/>
      <dgm:spPr/>
    </dgm:pt>
    <dgm:pt modelId="{3793F33B-1DB1-41EF-8DE2-A2DDB3967A1F}" type="pres">
      <dgm:prSet presAssocID="{AF05C467-CD47-4FB4-8F87-A3CCC539CE67}" presName="composite" presStyleCnt="0"/>
      <dgm:spPr/>
    </dgm:pt>
    <dgm:pt modelId="{B39636D2-E125-4092-97FE-7A6BF8F81EAE}" type="pres">
      <dgm:prSet presAssocID="{AF05C467-CD47-4FB4-8F87-A3CCC539CE67}" presName="background" presStyleLbl="node0" presStyleIdx="0" presStyleCnt="3"/>
      <dgm:spPr/>
    </dgm:pt>
    <dgm:pt modelId="{7AFE4F87-5404-4E9E-BD39-D2FAE7D4BBE5}" type="pres">
      <dgm:prSet presAssocID="{AF05C467-CD47-4FB4-8F87-A3CCC539CE67}" presName="text" presStyleLbl="fgAcc0" presStyleIdx="0" presStyleCnt="3">
        <dgm:presLayoutVars>
          <dgm:chPref val="3"/>
        </dgm:presLayoutVars>
      </dgm:prSet>
      <dgm:spPr/>
    </dgm:pt>
    <dgm:pt modelId="{AA99403B-19DC-4092-8F4E-B4FDB171DAEE}" type="pres">
      <dgm:prSet presAssocID="{AF05C467-CD47-4FB4-8F87-A3CCC539CE67}" presName="hierChild2" presStyleCnt="0"/>
      <dgm:spPr/>
    </dgm:pt>
    <dgm:pt modelId="{A91900E3-4F31-447B-80CB-BBC560753E2A}" type="pres">
      <dgm:prSet presAssocID="{7C606B5B-2101-44B9-B89F-85B55E7E7A28}" presName="hierRoot1" presStyleCnt="0"/>
      <dgm:spPr/>
    </dgm:pt>
    <dgm:pt modelId="{4C16176F-12C5-4241-8DE7-0F7A3A0DAE51}" type="pres">
      <dgm:prSet presAssocID="{7C606B5B-2101-44B9-B89F-85B55E7E7A28}" presName="composite" presStyleCnt="0"/>
      <dgm:spPr/>
    </dgm:pt>
    <dgm:pt modelId="{97345E6A-AB88-426A-9369-F61D328EF9D8}" type="pres">
      <dgm:prSet presAssocID="{7C606B5B-2101-44B9-B89F-85B55E7E7A28}" presName="background" presStyleLbl="node0" presStyleIdx="1" presStyleCnt="3"/>
      <dgm:spPr/>
    </dgm:pt>
    <dgm:pt modelId="{ECD5FCBF-2819-4D04-A28D-740DE285183B}" type="pres">
      <dgm:prSet presAssocID="{7C606B5B-2101-44B9-B89F-85B55E7E7A28}" presName="text" presStyleLbl="fgAcc0" presStyleIdx="1" presStyleCnt="3">
        <dgm:presLayoutVars>
          <dgm:chPref val="3"/>
        </dgm:presLayoutVars>
      </dgm:prSet>
      <dgm:spPr/>
    </dgm:pt>
    <dgm:pt modelId="{DD3931FA-23DC-4508-B49A-E663B30F364D}" type="pres">
      <dgm:prSet presAssocID="{7C606B5B-2101-44B9-B89F-85B55E7E7A28}" presName="hierChild2" presStyleCnt="0"/>
      <dgm:spPr/>
    </dgm:pt>
    <dgm:pt modelId="{E86C17DC-F6AA-4820-821F-AAEA023919E1}" type="pres">
      <dgm:prSet presAssocID="{F123E74E-77B2-4D26-864A-9A0CE828F9B4}" presName="hierRoot1" presStyleCnt="0"/>
      <dgm:spPr/>
    </dgm:pt>
    <dgm:pt modelId="{BF8C8B11-B60B-43CA-A2F4-E58B52F32283}" type="pres">
      <dgm:prSet presAssocID="{F123E74E-77B2-4D26-864A-9A0CE828F9B4}" presName="composite" presStyleCnt="0"/>
      <dgm:spPr/>
    </dgm:pt>
    <dgm:pt modelId="{835413D3-D484-44A3-AE58-266827F6AB7D}" type="pres">
      <dgm:prSet presAssocID="{F123E74E-77B2-4D26-864A-9A0CE828F9B4}" presName="background" presStyleLbl="node0" presStyleIdx="2" presStyleCnt="3"/>
      <dgm:spPr/>
    </dgm:pt>
    <dgm:pt modelId="{44527F02-C41D-4E9B-867E-D91E890329A6}" type="pres">
      <dgm:prSet presAssocID="{F123E74E-77B2-4D26-864A-9A0CE828F9B4}" presName="text" presStyleLbl="fgAcc0" presStyleIdx="2" presStyleCnt="3">
        <dgm:presLayoutVars>
          <dgm:chPref val="3"/>
        </dgm:presLayoutVars>
      </dgm:prSet>
      <dgm:spPr/>
    </dgm:pt>
    <dgm:pt modelId="{4F533429-5D51-4BE0-8303-E41C7659FDE0}" type="pres">
      <dgm:prSet presAssocID="{F123E74E-77B2-4D26-864A-9A0CE828F9B4}" presName="hierChild2" presStyleCnt="0"/>
      <dgm:spPr/>
    </dgm:pt>
  </dgm:ptLst>
  <dgm:cxnLst>
    <dgm:cxn modelId="{712A882B-3E62-414A-8EA0-5DCA43930E1C}" type="presOf" srcId="{56B61EB5-42D0-40C8-9BC2-B80394AE06B5}" destId="{66E9DB50-1547-4633-ADB1-BA02FF965F50}" srcOrd="0" destOrd="0" presId="urn:microsoft.com/office/officeart/2005/8/layout/hierarchy1"/>
    <dgm:cxn modelId="{CC3B6763-397C-486D-80FA-72A796C16C59}" type="presOf" srcId="{AF05C467-CD47-4FB4-8F87-A3CCC539CE67}" destId="{7AFE4F87-5404-4E9E-BD39-D2FAE7D4BBE5}" srcOrd="0" destOrd="0" presId="urn:microsoft.com/office/officeart/2005/8/layout/hierarchy1"/>
    <dgm:cxn modelId="{98BB2C50-91E1-4481-9EDE-4F6165F1150C}" type="presOf" srcId="{7C606B5B-2101-44B9-B89F-85B55E7E7A28}" destId="{ECD5FCBF-2819-4D04-A28D-740DE285183B}" srcOrd="0" destOrd="0" presId="urn:microsoft.com/office/officeart/2005/8/layout/hierarchy1"/>
    <dgm:cxn modelId="{5A5A3A72-20CA-4BA1-A110-1D3741030EEB}" srcId="{56B61EB5-42D0-40C8-9BC2-B80394AE06B5}" destId="{7C606B5B-2101-44B9-B89F-85B55E7E7A28}" srcOrd="1" destOrd="0" parTransId="{CA4B3712-1EAA-4C50-A62D-A457C632F11A}" sibTransId="{96915021-56C9-4150-9489-FF325D7EC304}"/>
    <dgm:cxn modelId="{18D0A7A7-3547-4948-A7C7-C4B9996285BC}" srcId="{56B61EB5-42D0-40C8-9BC2-B80394AE06B5}" destId="{F123E74E-77B2-4D26-864A-9A0CE828F9B4}" srcOrd="2" destOrd="0" parTransId="{C0E053CD-31D8-49A8-B365-04F5BF65FB57}" sibTransId="{FE57E5DA-B090-4FFA-A79A-EEF080FB5476}"/>
    <dgm:cxn modelId="{758395C2-7350-4A35-AFC3-7381B2D281B8}" type="presOf" srcId="{F123E74E-77B2-4D26-864A-9A0CE828F9B4}" destId="{44527F02-C41D-4E9B-867E-D91E890329A6}" srcOrd="0" destOrd="0" presId="urn:microsoft.com/office/officeart/2005/8/layout/hierarchy1"/>
    <dgm:cxn modelId="{BF2323E1-0CE2-408C-88F8-530CC556D82C}" srcId="{56B61EB5-42D0-40C8-9BC2-B80394AE06B5}" destId="{AF05C467-CD47-4FB4-8F87-A3CCC539CE67}" srcOrd="0" destOrd="0" parTransId="{425D2F50-FF0F-42A7-82EF-3DA7010EB842}" sibTransId="{9B89878F-C751-4244-BF84-47DB1E2E2914}"/>
    <dgm:cxn modelId="{4E77B177-99BB-4F79-9B77-1B9EE61F1DA2}" type="presParOf" srcId="{66E9DB50-1547-4633-ADB1-BA02FF965F50}" destId="{1C30DB78-5C3E-4801-AE4F-E78A23DA514F}" srcOrd="0" destOrd="0" presId="urn:microsoft.com/office/officeart/2005/8/layout/hierarchy1"/>
    <dgm:cxn modelId="{25904E17-1AE7-459C-95DA-87D127B27AA0}" type="presParOf" srcId="{1C30DB78-5C3E-4801-AE4F-E78A23DA514F}" destId="{3793F33B-1DB1-41EF-8DE2-A2DDB3967A1F}" srcOrd="0" destOrd="0" presId="urn:microsoft.com/office/officeart/2005/8/layout/hierarchy1"/>
    <dgm:cxn modelId="{FA862B8E-C8BF-4CE5-89CB-D99A281BAC4F}" type="presParOf" srcId="{3793F33B-1DB1-41EF-8DE2-A2DDB3967A1F}" destId="{B39636D2-E125-4092-97FE-7A6BF8F81EAE}" srcOrd="0" destOrd="0" presId="urn:microsoft.com/office/officeart/2005/8/layout/hierarchy1"/>
    <dgm:cxn modelId="{316C9C79-39F2-491D-B0F2-A1083CD81C5C}" type="presParOf" srcId="{3793F33B-1DB1-41EF-8DE2-A2DDB3967A1F}" destId="{7AFE4F87-5404-4E9E-BD39-D2FAE7D4BBE5}" srcOrd="1" destOrd="0" presId="urn:microsoft.com/office/officeart/2005/8/layout/hierarchy1"/>
    <dgm:cxn modelId="{5DE586E7-16E9-4F82-B690-9CFD620ADEF5}" type="presParOf" srcId="{1C30DB78-5C3E-4801-AE4F-E78A23DA514F}" destId="{AA99403B-19DC-4092-8F4E-B4FDB171DAEE}" srcOrd="1" destOrd="0" presId="urn:microsoft.com/office/officeart/2005/8/layout/hierarchy1"/>
    <dgm:cxn modelId="{7A2A9487-B1F8-47E5-AA8C-FC86814CC1ED}" type="presParOf" srcId="{66E9DB50-1547-4633-ADB1-BA02FF965F50}" destId="{A91900E3-4F31-447B-80CB-BBC560753E2A}" srcOrd="1" destOrd="0" presId="urn:microsoft.com/office/officeart/2005/8/layout/hierarchy1"/>
    <dgm:cxn modelId="{B40AFE19-E21B-4C90-A30B-4BFA0D3C780D}" type="presParOf" srcId="{A91900E3-4F31-447B-80CB-BBC560753E2A}" destId="{4C16176F-12C5-4241-8DE7-0F7A3A0DAE51}" srcOrd="0" destOrd="0" presId="urn:microsoft.com/office/officeart/2005/8/layout/hierarchy1"/>
    <dgm:cxn modelId="{A5C55E03-9CD2-45D8-A2D6-8C038F1F7BC2}" type="presParOf" srcId="{4C16176F-12C5-4241-8DE7-0F7A3A0DAE51}" destId="{97345E6A-AB88-426A-9369-F61D328EF9D8}" srcOrd="0" destOrd="0" presId="urn:microsoft.com/office/officeart/2005/8/layout/hierarchy1"/>
    <dgm:cxn modelId="{9BEA20BC-D885-4A9C-8DA0-4C838CE17602}" type="presParOf" srcId="{4C16176F-12C5-4241-8DE7-0F7A3A0DAE51}" destId="{ECD5FCBF-2819-4D04-A28D-740DE285183B}" srcOrd="1" destOrd="0" presId="urn:microsoft.com/office/officeart/2005/8/layout/hierarchy1"/>
    <dgm:cxn modelId="{62EBD1B6-16B4-488A-887D-FD6C28BB0F20}" type="presParOf" srcId="{A91900E3-4F31-447B-80CB-BBC560753E2A}" destId="{DD3931FA-23DC-4508-B49A-E663B30F364D}" srcOrd="1" destOrd="0" presId="urn:microsoft.com/office/officeart/2005/8/layout/hierarchy1"/>
    <dgm:cxn modelId="{00B2A20A-2594-4577-A567-AB1241B06B63}" type="presParOf" srcId="{66E9DB50-1547-4633-ADB1-BA02FF965F50}" destId="{E86C17DC-F6AA-4820-821F-AAEA023919E1}" srcOrd="2" destOrd="0" presId="urn:microsoft.com/office/officeart/2005/8/layout/hierarchy1"/>
    <dgm:cxn modelId="{9EDAC3DB-653A-4487-952A-05C71C9D5A43}" type="presParOf" srcId="{E86C17DC-F6AA-4820-821F-AAEA023919E1}" destId="{BF8C8B11-B60B-43CA-A2F4-E58B52F32283}" srcOrd="0" destOrd="0" presId="urn:microsoft.com/office/officeart/2005/8/layout/hierarchy1"/>
    <dgm:cxn modelId="{F57EA5B0-0646-4EE9-A4D1-46062F2260A7}" type="presParOf" srcId="{BF8C8B11-B60B-43CA-A2F4-E58B52F32283}" destId="{835413D3-D484-44A3-AE58-266827F6AB7D}" srcOrd="0" destOrd="0" presId="urn:microsoft.com/office/officeart/2005/8/layout/hierarchy1"/>
    <dgm:cxn modelId="{C4668269-ED49-4348-96A1-894002E2FED2}" type="presParOf" srcId="{BF8C8B11-B60B-43CA-A2F4-E58B52F32283}" destId="{44527F02-C41D-4E9B-867E-D91E890329A6}" srcOrd="1" destOrd="0" presId="urn:microsoft.com/office/officeart/2005/8/layout/hierarchy1"/>
    <dgm:cxn modelId="{B1061A15-18C8-41AF-B66F-3A3FD65990DA}" type="presParOf" srcId="{E86C17DC-F6AA-4820-821F-AAEA023919E1}" destId="{4F533429-5D51-4BE0-8303-E41C7659FD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636D2-E125-4092-97FE-7A6BF8F81EAE}">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E4F87-5404-4E9E-BD39-D2FAE7D4BBE5}">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The </a:t>
          </a:r>
          <a:r>
            <a:rPr lang="en-GB" sz="2000" kern="1200" dirty="0"/>
            <a:t>unskilled</a:t>
          </a:r>
          <a:r>
            <a:rPr lang="en-GB" sz="1600" kern="1200" dirty="0"/>
            <a:t> labour content of sub-project activities will be the </a:t>
          </a:r>
          <a:r>
            <a:rPr lang="en-GB" sz="1600" b="1" kern="1200" dirty="0"/>
            <a:t>preserve of members of the participating communities </a:t>
          </a:r>
          <a:r>
            <a:rPr lang="en-GB" sz="1600" kern="1200" dirty="0"/>
            <a:t>to earn a living.  This has two main objectives </a:t>
          </a:r>
          <a:endParaRPr lang="en-US" sz="1600" kern="1200" dirty="0"/>
        </a:p>
      </dsp:txBody>
      <dsp:txXfrm>
        <a:off x="378614" y="886531"/>
        <a:ext cx="2810360" cy="1744948"/>
      </dsp:txXfrm>
    </dsp:sp>
    <dsp:sp modelId="{97345E6A-AB88-426A-9369-F61D328EF9D8}">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5FCBF-2819-4D04-A28D-740DE285183B}">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To improve their livelihoods and better situate beneficiaries to </a:t>
          </a:r>
          <a:r>
            <a:rPr lang="en-GB" sz="2000" kern="1200"/>
            <a:t>adapt</a:t>
          </a:r>
          <a:r>
            <a:rPr lang="en-GB" sz="1900" kern="1200"/>
            <a:t> to the adverse impacts of climate change and </a:t>
          </a:r>
          <a:endParaRPr lang="en-US" sz="1900" kern="1200"/>
        </a:p>
      </dsp:txBody>
      <dsp:txXfrm>
        <a:off x="3946203" y="886531"/>
        <a:ext cx="2810360" cy="1744948"/>
      </dsp:txXfrm>
    </dsp:sp>
    <dsp:sp modelId="{835413D3-D484-44A3-AE58-266827F6AB7D}">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27F02-C41D-4E9B-867E-D91E890329A6}">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To curb the vulnerability of the youth and others to violence and extremism</a:t>
          </a:r>
          <a:endParaRPr lang="en-US" sz="2200" kern="1200" dirty="0"/>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89331-DF02-4289-BBEA-D80254DE8A24}" type="datetimeFigureOut">
              <a:rPr lang="en-GB" smtClean="0"/>
              <a:t>15/08/2023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232EB-DD8D-47A8-A9FC-3E60E116B481}" type="slidenum">
              <a:rPr lang="en-GB" smtClean="0"/>
              <a:t>‹#›</a:t>
            </a:fld>
            <a:endParaRPr lang="en-GB"/>
          </a:p>
        </p:txBody>
      </p:sp>
    </p:spTree>
    <p:extLst>
      <p:ext uri="{BB962C8B-B14F-4D97-AF65-F5344CB8AC3E}">
        <p14:creationId xmlns:p14="http://schemas.microsoft.com/office/powerpoint/2010/main" val="1570349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dc64e3775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dc64e3775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A registration period of 3 days will be set</a:t>
            </a:r>
          </a:p>
        </p:txBody>
      </p:sp>
      <p:sp>
        <p:nvSpPr>
          <p:cNvPr id="4" name="Slide Number Placeholder 3"/>
          <p:cNvSpPr>
            <a:spLocks noGrp="1"/>
          </p:cNvSpPr>
          <p:nvPr>
            <p:ph type="sldNum" sz="quarter" idx="5"/>
          </p:nvPr>
        </p:nvSpPr>
        <p:spPr/>
        <p:txBody>
          <a:bodyPr/>
          <a:lstStyle/>
          <a:p>
            <a:fld id="{4E5232EB-DD8D-47A8-A9FC-3E60E116B481}" type="slidenum">
              <a:rPr lang="en-GB" smtClean="0"/>
              <a:t>6</a:t>
            </a:fld>
            <a:endParaRPr lang="en-GB"/>
          </a:p>
        </p:txBody>
      </p:sp>
    </p:spTree>
    <p:extLst>
      <p:ext uri="{BB962C8B-B14F-4D97-AF65-F5344CB8AC3E}">
        <p14:creationId xmlns:p14="http://schemas.microsoft.com/office/powerpoint/2010/main" val="35995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
        <p:nvSpPr>
          <p:cNvPr id="17" name="Google Shape;17;p4"/>
          <p:cNvSpPr/>
          <p:nvPr/>
        </p:nvSpPr>
        <p:spPr>
          <a:xfrm>
            <a:off x="-448467" y="-28025"/>
            <a:ext cx="12918800" cy="698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4"/>
          <p:cNvSpPr/>
          <p:nvPr/>
        </p:nvSpPr>
        <p:spPr>
          <a:xfrm>
            <a:off x="-485867" y="5624675"/>
            <a:ext cx="13018400" cy="1336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4"/>
          <p:cNvSpPr txBox="1">
            <a:spLocks noGrp="1"/>
          </p:cNvSpPr>
          <p:nvPr>
            <p:ph type="title"/>
          </p:nvPr>
        </p:nvSpPr>
        <p:spPr>
          <a:xfrm>
            <a:off x="548133" y="5783525"/>
            <a:ext cx="7562000" cy="486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Times New Roman"/>
              <a:buNone/>
              <a:defRPr sz="2800" b="1">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649733" y="6333325"/>
            <a:ext cx="5456400" cy="448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4"/>
          <p:cNvPicPr preferRelativeResize="0"/>
          <p:nvPr/>
        </p:nvPicPr>
        <p:blipFill rotWithShape="1">
          <a:blip r:embed="rId2">
            <a:alphaModFix/>
          </a:blip>
          <a:srcRect l="238" r="238"/>
          <a:stretch/>
        </p:blipFill>
        <p:spPr>
          <a:xfrm>
            <a:off x="1819934" y="2047600"/>
            <a:ext cx="8648465" cy="1938376"/>
          </a:xfrm>
          <a:prstGeom prst="rect">
            <a:avLst/>
          </a:prstGeom>
          <a:noFill/>
          <a:ln>
            <a:noFill/>
          </a:ln>
        </p:spPr>
      </p:pic>
    </p:spTree>
    <p:extLst>
      <p:ext uri="{BB962C8B-B14F-4D97-AF65-F5344CB8AC3E}">
        <p14:creationId xmlns:p14="http://schemas.microsoft.com/office/powerpoint/2010/main" val="112526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15/08/2023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15/08/2023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15/08/2023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15/08/2023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0" y="5743839"/>
            <a:ext cx="11897710" cy="998483"/>
          </a:xfrm>
          <a:prstGeom prst="rect">
            <a:avLst/>
          </a:prstGeom>
        </p:spPr>
        <p:txBody>
          <a:bodyPr spcFirstLastPara="1" vert="horz" wrap="square" lIns="91425" tIns="91425" rIns="91425" bIns="91425" rtlCol="0" anchor="t" anchorCtr="0">
            <a:noAutofit/>
          </a:bodyPr>
          <a:lstStyle/>
          <a:p>
            <a:pPr algn="ctr"/>
            <a:r>
              <a:rPr lang="en-US" sz="2400" dirty="0"/>
              <a:t>GULF OF GUINEA NORTHERN REGIONS SOCIAL COHESION (SOCO) PROJECT</a:t>
            </a:r>
            <a:endParaRPr sz="2400" dirty="0"/>
          </a:p>
        </p:txBody>
      </p:sp>
      <p:sp>
        <p:nvSpPr>
          <p:cNvPr id="62" name="Google Shape;62;p15"/>
          <p:cNvSpPr txBox="1">
            <a:spLocks noGrp="1"/>
          </p:cNvSpPr>
          <p:nvPr>
            <p:ph type="subTitle" idx="1"/>
          </p:nvPr>
        </p:nvSpPr>
        <p:spPr>
          <a:xfrm>
            <a:off x="1268042" y="6217621"/>
            <a:ext cx="9655915" cy="763282"/>
          </a:xfrm>
          <a:prstGeom prst="rect">
            <a:avLst/>
          </a:prstGeom>
        </p:spPr>
        <p:txBody>
          <a:bodyPr spcFirstLastPara="1" vert="horz" wrap="square" lIns="91425" tIns="91425" rIns="91425" bIns="91425" rtlCol="0" anchor="t" anchorCtr="0">
            <a:noAutofit/>
          </a:bodyPr>
          <a:lstStyle/>
          <a:p>
            <a:pPr marL="0" indent="0" algn="ctr"/>
            <a:r>
              <a:rPr lang="en-US" sz="1600" b="1" dirty="0">
                <a:latin typeface="Times New Roman" panose="02020603050405020304" pitchFamily="18" charset="0"/>
                <a:cs typeface="Times New Roman" panose="02020603050405020304" pitchFamily="18" charset="0"/>
              </a:rPr>
              <a:t>GUIDELINES FOR SELECTION OF UNSKILLED WORKFORCE </a:t>
            </a:r>
          </a:p>
          <a:p>
            <a:pPr marL="0" indent="0" algn="ctr"/>
            <a:r>
              <a:rPr lang="en-US" sz="1600" b="1" dirty="0">
                <a:latin typeface="Times New Roman" panose="02020603050405020304" pitchFamily="18" charset="0"/>
                <a:cs typeface="Times New Roman" panose="02020603050405020304" pitchFamily="18" charset="0"/>
              </a:rPr>
              <a:t>AUGUST 2023</a:t>
            </a:r>
            <a:endParaRPr sz="1600" b="1"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233EC950-8465-9EA9-BB08-7E9F2FA8129D}"/>
              </a:ext>
            </a:extLst>
          </p:cNvPr>
          <p:cNvSpPr>
            <a:spLocks noGrp="1"/>
          </p:cNvSpPr>
          <p:nvPr>
            <p:ph type="sldNum" idx="12"/>
          </p:nvPr>
        </p:nvSpPr>
        <p:spPr/>
        <p:txBody>
          <a:bodyPr/>
          <a:lstStyle/>
          <a:p>
            <a:pPr algn="l"/>
            <a:fld id="{00000000-1234-1234-1234-123412341234}" type="slidenum">
              <a:rPr lang="en" smtClean="0"/>
              <a:pPr algn="l"/>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76692B-48DD-84F3-9E28-18AA39F16E94}"/>
              </a:ext>
            </a:extLst>
          </p:cNvPr>
          <p:cNvSpPr>
            <a:spLocks noGrp="1"/>
          </p:cNvSpPr>
          <p:nvPr>
            <p:ph type="title"/>
          </p:nvPr>
        </p:nvSpPr>
        <p:spPr>
          <a:xfrm>
            <a:off x="761800" y="762001"/>
            <a:ext cx="5334197" cy="1708242"/>
          </a:xfrm>
        </p:spPr>
        <p:txBody>
          <a:bodyPr anchor="ctr">
            <a:normAutofit/>
          </a:bodyPr>
          <a:lstStyle/>
          <a:p>
            <a:r>
              <a:rPr lang="en-GB" sz="4000" b="1" dirty="0">
                <a:latin typeface="Calibri"/>
                <a:cs typeface="Calibri"/>
              </a:rPr>
              <a:t>7. Publication of list of Selected persons:</a:t>
            </a:r>
            <a:endParaRPr lang="en-US" sz="4000" dirty="0"/>
          </a:p>
        </p:txBody>
      </p:sp>
      <p:sp>
        <p:nvSpPr>
          <p:cNvPr id="3" name="Content Placeholder 2">
            <a:extLst>
              <a:ext uri="{FF2B5EF4-FFF2-40B4-BE49-F238E27FC236}">
                <a16:creationId xmlns:a16="http://schemas.microsoft.com/office/drawing/2014/main" id="{3D451289-B0A9-38DE-4138-DC6BE37A2BC3}"/>
              </a:ext>
            </a:extLst>
          </p:cNvPr>
          <p:cNvSpPr>
            <a:spLocks noGrp="1"/>
          </p:cNvSpPr>
          <p:nvPr>
            <p:ph idx="1"/>
          </p:nvPr>
        </p:nvSpPr>
        <p:spPr>
          <a:xfrm>
            <a:off x="761800" y="2470244"/>
            <a:ext cx="5334197" cy="3769835"/>
          </a:xfrm>
        </p:spPr>
        <p:txBody>
          <a:bodyPr vert="horz" lIns="91440" tIns="45720" rIns="91440" bIns="45720" rtlCol="0" anchor="ctr">
            <a:noAutofit/>
          </a:bodyPr>
          <a:lstStyle/>
          <a:p>
            <a:r>
              <a:rPr lang="en-GB" sz="3200" b="1" dirty="0">
                <a:latin typeface="Times New Roman" panose="02020603050405020304" pitchFamily="18" charset="0"/>
                <a:cs typeface="Times New Roman" panose="02020603050405020304" pitchFamily="18" charset="0"/>
              </a:rPr>
              <a:t>Publication of list of Selected persons:</a:t>
            </a:r>
            <a:r>
              <a:rPr lang="en-GB" sz="3200" dirty="0">
                <a:latin typeface="Times New Roman" panose="02020603050405020304" pitchFamily="18" charset="0"/>
                <a:cs typeface="Times New Roman" panose="02020603050405020304" pitchFamily="18" charset="0"/>
              </a:rPr>
              <a:t> The list of selected persons will be publicised (posted on community notice boards) in the communities within the cluster to ensure transparency</a:t>
            </a:r>
          </a:p>
        </p:txBody>
      </p:sp>
      <p:pic>
        <p:nvPicPr>
          <p:cNvPr id="5" name="Picture 4" descr="Sticky notes on a wall">
            <a:extLst>
              <a:ext uri="{FF2B5EF4-FFF2-40B4-BE49-F238E27FC236}">
                <a16:creationId xmlns:a16="http://schemas.microsoft.com/office/drawing/2014/main" id="{67214D5A-0530-9AA5-F20B-7171D0FF946B}"/>
              </a:ext>
            </a:extLst>
          </p:cNvPr>
          <p:cNvPicPr>
            <a:picLocks noChangeAspect="1"/>
          </p:cNvPicPr>
          <p:nvPr/>
        </p:nvPicPr>
        <p:blipFill rotWithShape="1">
          <a:blip r:embed="rId2"/>
          <a:srcRect l="22035" r="23816"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09400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2775D-F7F2-A53A-D8C7-81ED125559FD}"/>
              </a:ext>
            </a:extLst>
          </p:cNvPr>
          <p:cNvSpPr>
            <a:spLocks noGrp="1"/>
          </p:cNvSpPr>
          <p:nvPr>
            <p:ph type="title"/>
          </p:nvPr>
        </p:nvSpPr>
        <p:spPr>
          <a:xfrm>
            <a:off x="640080" y="325369"/>
            <a:ext cx="4368602" cy="1956841"/>
          </a:xfrm>
        </p:spPr>
        <p:txBody>
          <a:bodyPr anchor="b">
            <a:normAutofit/>
          </a:bodyPr>
          <a:lstStyle/>
          <a:p>
            <a:r>
              <a:rPr lang="en-GB" sz="3400" b="1" dirty="0">
                <a:latin typeface="Calibri"/>
                <a:cs typeface="Calibri"/>
              </a:rPr>
              <a:t>8. Resolution of Grievances arising from the selection process</a:t>
            </a:r>
            <a:endParaRPr lang="en-US" sz="3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2ED6E2-DD49-513B-13D9-D0DAC4A80BFA}"/>
              </a:ext>
            </a:extLst>
          </p:cNvPr>
          <p:cNvSpPr>
            <a:spLocks noGrp="1"/>
          </p:cNvSpPr>
          <p:nvPr>
            <p:ph idx="1"/>
          </p:nvPr>
        </p:nvSpPr>
        <p:spPr>
          <a:xfrm>
            <a:off x="392008" y="2748235"/>
            <a:ext cx="6658985" cy="3320668"/>
          </a:xfrm>
        </p:spPr>
        <p:txBody>
          <a:bodyPr vert="horz" lIns="91440" tIns="45720" rIns="91440" bIns="45720" rtlCol="0" anchor="t">
            <a:normAutofit fontScale="92500"/>
          </a:bodyPr>
          <a:lstStyle/>
          <a:p>
            <a:pPr marL="0" indent="0">
              <a:buNone/>
            </a:pPr>
            <a:r>
              <a:rPr lang="en-GB" sz="3500" dirty="0">
                <a:latin typeface="Times New Roman" panose="02020603050405020304" pitchFamily="18" charset="0"/>
                <a:ea typeface="+mn-lt"/>
                <a:cs typeface="Times New Roman" panose="02020603050405020304" pitchFamily="18" charset="0"/>
              </a:rPr>
              <a:t>Persons who feel aggrieved about the selection process can channel their grievances through the project’s case management system for resolution. The toll-free number for the Grievance Redress Mechanism is as follows: </a:t>
            </a:r>
          </a:p>
          <a:p>
            <a:pPr marL="0" indent="0">
              <a:buNone/>
            </a:pPr>
            <a:r>
              <a:rPr lang="en-GB" sz="3500" dirty="0">
                <a:highlight>
                  <a:srgbClr val="FF0000"/>
                </a:highlight>
                <a:latin typeface="Times New Roman" panose="02020603050405020304" pitchFamily="18" charset="0"/>
                <a:ea typeface="+mn-lt"/>
                <a:cs typeface="Times New Roman" panose="02020603050405020304" pitchFamily="18" charset="0"/>
              </a:rPr>
              <a:t>0800 800 800 /0800 900 900</a:t>
            </a:r>
            <a:endParaRPr lang="en-US" sz="3500" dirty="0">
              <a:highlight>
                <a:srgbClr val="FF0000"/>
              </a:highlight>
              <a:latin typeface="Times New Roman" panose="02020603050405020304" pitchFamily="18" charset="0"/>
              <a:cs typeface="Times New Roman" panose="02020603050405020304" pitchFamily="18" charset="0"/>
            </a:endParaRPr>
          </a:p>
          <a:p>
            <a:endParaRPr lang="en-GB" sz="2200" dirty="0">
              <a:cs typeface="Calibri"/>
            </a:endParaRPr>
          </a:p>
        </p:txBody>
      </p:sp>
      <p:pic>
        <p:nvPicPr>
          <p:cNvPr id="5" name="Picture 4" descr="A group of multi coloured wooden stick figures">
            <a:extLst>
              <a:ext uri="{FF2B5EF4-FFF2-40B4-BE49-F238E27FC236}">
                <a16:creationId xmlns:a16="http://schemas.microsoft.com/office/drawing/2014/main" id="{C3E53E88-31B3-B1E3-2F99-7F82F1512EFE}"/>
              </a:ext>
            </a:extLst>
          </p:cNvPr>
          <p:cNvPicPr>
            <a:picLocks noChangeAspect="1"/>
          </p:cNvPicPr>
          <p:nvPr/>
        </p:nvPicPr>
        <p:blipFill rotWithShape="1">
          <a:blip r:embed="rId2"/>
          <a:srcRect l="12435" r="18025" b="9"/>
          <a:stretch/>
        </p:blipFill>
        <p:spPr>
          <a:xfrm>
            <a:off x="7382041" y="10"/>
            <a:ext cx="480843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4586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1F5B9-E9F3-4F2C-5D5F-1D0C6289E963}"/>
              </a:ext>
            </a:extLst>
          </p:cNvPr>
          <p:cNvSpPr>
            <a:spLocks noGrp="1"/>
          </p:cNvSpPr>
          <p:nvPr>
            <p:ph type="title"/>
          </p:nvPr>
        </p:nvSpPr>
        <p:spPr>
          <a:xfrm>
            <a:off x="761803" y="350196"/>
            <a:ext cx="4646904" cy="1624520"/>
          </a:xfrm>
        </p:spPr>
        <p:txBody>
          <a:bodyPr anchor="ctr">
            <a:normAutofit/>
          </a:bodyPr>
          <a:lstStyle/>
          <a:p>
            <a:r>
              <a:rPr lang="en-GB" sz="4000" b="1" dirty="0">
                <a:latin typeface="Calibri"/>
                <a:cs typeface="Calibri"/>
              </a:rPr>
              <a:t>9. Payment of workforce:</a:t>
            </a:r>
            <a:endParaRPr lang="en-US" sz="4000" dirty="0"/>
          </a:p>
        </p:txBody>
      </p:sp>
      <p:sp>
        <p:nvSpPr>
          <p:cNvPr id="3" name="Content Placeholder 2">
            <a:extLst>
              <a:ext uri="{FF2B5EF4-FFF2-40B4-BE49-F238E27FC236}">
                <a16:creationId xmlns:a16="http://schemas.microsoft.com/office/drawing/2014/main" id="{22CBFE93-FE06-C477-7FC8-3FDA92694540}"/>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GB" sz="3200" dirty="0">
                <a:latin typeface="Times New Roman" panose="02020603050405020304" pitchFamily="18" charset="0"/>
                <a:ea typeface="+mn-lt"/>
                <a:cs typeface="Times New Roman" panose="02020603050405020304" pitchFamily="18" charset="0"/>
              </a:rPr>
              <a:t>Electronic payment means (Mobile Money or </a:t>
            </a:r>
            <a:r>
              <a:rPr lang="en-GB" sz="3200" dirty="0" err="1">
                <a:latin typeface="Times New Roman" panose="02020603050405020304" pitchFamily="18" charset="0"/>
                <a:ea typeface="+mn-lt"/>
                <a:cs typeface="Times New Roman" panose="02020603050405020304" pitchFamily="18" charset="0"/>
              </a:rPr>
              <a:t>MoMo</a:t>
            </a:r>
            <a:r>
              <a:rPr lang="en-GB" sz="3200" dirty="0">
                <a:latin typeface="Times New Roman" panose="02020603050405020304" pitchFamily="18" charset="0"/>
                <a:ea typeface="+mn-lt"/>
                <a:cs typeface="Times New Roman" panose="02020603050405020304" pitchFamily="18" charset="0"/>
              </a:rPr>
              <a:t>, Vodafone Cash and </a:t>
            </a:r>
            <a:r>
              <a:rPr lang="en-GB" sz="3200" dirty="0" err="1">
                <a:latin typeface="Times New Roman" panose="02020603050405020304" pitchFamily="18" charset="0"/>
                <a:ea typeface="+mn-lt"/>
                <a:cs typeface="Times New Roman" panose="02020603050405020304" pitchFamily="18" charset="0"/>
              </a:rPr>
              <a:t>AirtelTigo</a:t>
            </a:r>
            <a:r>
              <a:rPr lang="en-GB" sz="3200" dirty="0">
                <a:latin typeface="Times New Roman" panose="02020603050405020304" pitchFamily="18" charset="0"/>
                <a:ea typeface="+mn-lt"/>
                <a:cs typeface="Times New Roman" panose="02020603050405020304" pitchFamily="18" charset="0"/>
              </a:rPr>
              <a:t> Money) will be leveraged in paying beneficiary wages.</a:t>
            </a:r>
            <a:endParaRPr lang="en-GB" sz="3200" dirty="0">
              <a:latin typeface="Times New Roman" panose="02020603050405020304" pitchFamily="18" charset="0"/>
              <a:cs typeface="Times New Roman" panose="02020603050405020304" pitchFamily="18" charset="0"/>
            </a:endParaRPr>
          </a:p>
          <a:p>
            <a:endParaRPr lang="en-GB" sz="2000" dirty="0">
              <a:cs typeface="Calibri" panose="020F0502020204030204"/>
            </a:endParaRPr>
          </a:p>
        </p:txBody>
      </p:sp>
      <p:pic>
        <p:nvPicPr>
          <p:cNvPr id="5" name="Picture 4" descr="Stock exchange numbers">
            <a:extLst>
              <a:ext uri="{FF2B5EF4-FFF2-40B4-BE49-F238E27FC236}">
                <a16:creationId xmlns:a16="http://schemas.microsoft.com/office/drawing/2014/main" id="{728BE556-6FE6-D7C1-9942-DE10B8C20F07}"/>
              </a:ext>
            </a:extLst>
          </p:cNvPr>
          <p:cNvPicPr>
            <a:picLocks noChangeAspect="1"/>
          </p:cNvPicPr>
          <p:nvPr/>
        </p:nvPicPr>
        <p:blipFill rotWithShape="1">
          <a:blip r:embed="rId2"/>
          <a:srcRect l="26867" r="13820" b="-3"/>
          <a:stretch/>
        </p:blipFill>
        <p:spPr>
          <a:xfrm>
            <a:off x="6096000" y="1"/>
            <a:ext cx="6102825" cy="6858000"/>
          </a:xfrm>
          <a:prstGeom prst="rect">
            <a:avLst/>
          </a:prstGeom>
        </p:spPr>
      </p:pic>
    </p:spTree>
    <p:extLst>
      <p:ext uri="{BB962C8B-B14F-4D97-AF65-F5344CB8AC3E}">
        <p14:creationId xmlns:p14="http://schemas.microsoft.com/office/powerpoint/2010/main" val="66851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FD8DF-F8FF-7A1D-0561-515B7FD221F1}"/>
              </a:ext>
            </a:extLst>
          </p:cNvPr>
          <p:cNvSpPr>
            <a:spLocks noGrp="1"/>
          </p:cNvSpPr>
          <p:nvPr>
            <p:ph type="title"/>
          </p:nvPr>
        </p:nvSpPr>
        <p:spPr>
          <a:xfrm>
            <a:off x="761800" y="762001"/>
            <a:ext cx="5334197" cy="1708242"/>
          </a:xfrm>
        </p:spPr>
        <p:txBody>
          <a:bodyPr anchor="ctr">
            <a:normAutofit/>
          </a:bodyPr>
          <a:lstStyle/>
          <a:p>
            <a:r>
              <a:rPr lang="en-GB" sz="4000" b="1" dirty="0">
                <a:latin typeface="Calibri"/>
                <a:cs typeface="Calibri"/>
              </a:rPr>
              <a:t>10. Wage Rate</a:t>
            </a:r>
            <a:endParaRPr lang="en-US" sz="4000" dirty="0"/>
          </a:p>
        </p:txBody>
      </p:sp>
      <p:sp>
        <p:nvSpPr>
          <p:cNvPr id="3" name="Content Placeholder 2">
            <a:extLst>
              <a:ext uri="{FF2B5EF4-FFF2-40B4-BE49-F238E27FC236}">
                <a16:creationId xmlns:a16="http://schemas.microsoft.com/office/drawing/2014/main" id="{B6577D29-D1E5-9EDD-D4C4-603CD38EE906}"/>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en-GB" sz="3200" dirty="0">
                <a:latin typeface="Times New Roman" panose="02020603050405020304" pitchFamily="18" charset="0"/>
                <a:ea typeface="+mn-lt"/>
                <a:cs typeface="Times New Roman" panose="02020603050405020304" pitchFamily="18" charset="0"/>
              </a:rPr>
              <a:t>The daily wage rate shall be an amount of</a:t>
            </a:r>
            <a:r>
              <a:rPr lang="en-GB" sz="3200" b="1" dirty="0">
                <a:latin typeface="Times New Roman" panose="02020603050405020304" pitchFamily="18" charset="0"/>
                <a:ea typeface="+mn-lt"/>
                <a:cs typeface="Times New Roman" panose="02020603050405020304" pitchFamily="18" charset="0"/>
              </a:rPr>
              <a:t> Fifty Ghana Cedis (GHS50.00).</a:t>
            </a:r>
            <a:r>
              <a:rPr lang="en-GB" sz="3200" dirty="0">
                <a:latin typeface="Times New Roman" panose="02020603050405020304" pitchFamily="18" charset="0"/>
                <a:ea typeface="+mn-lt"/>
                <a:cs typeface="Times New Roman" panose="02020603050405020304" pitchFamily="18" charset="0"/>
              </a:rPr>
              <a:t> Payment of wages shall be made monthly and not later than fifteen (15) days after the end of the work month.</a:t>
            </a:r>
            <a:endParaRPr lang="en-GB" sz="3200" dirty="0">
              <a:latin typeface="Times New Roman" panose="02020603050405020304" pitchFamily="18" charset="0"/>
              <a:cs typeface="Times New Roman" panose="02020603050405020304" pitchFamily="18" charset="0"/>
            </a:endParaRPr>
          </a:p>
        </p:txBody>
      </p:sp>
      <p:pic>
        <p:nvPicPr>
          <p:cNvPr id="5" name="Picture 4" descr="A close up of a currency&#10;&#10;Description automatically generated">
            <a:extLst>
              <a:ext uri="{FF2B5EF4-FFF2-40B4-BE49-F238E27FC236}">
                <a16:creationId xmlns:a16="http://schemas.microsoft.com/office/drawing/2014/main" id="{EA5AF7E6-783E-317B-B2C1-29CCA7AA68C9}"/>
              </a:ext>
            </a:extLst>
          </p:cNvPr>
          <p:cNvPicPr>
            <a:picLocks noChangeAspect="1"/>
          </p:cNvPicPr>
          <p:nvPr/>
        </p:nvPicPr>
        <p:blipFill rotWithShape="1">
          <a:blip r:embed="rId2"/>
          <a:srcRect l="30634" r="30634"/>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54584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B3885F-B2BA-B02E-A447-105D44C58C47}"/>
              </a:ext>
            </a:extLst>
          </p:cNvPr>
          <p:cNvSpPr>
            <a:spLocks noGrp="1"/>
          </p:cNvSpPr>
          <p:nvPr>
            <p:ph type="title"/>
          </p:nvPr>
        </p:nvSpPr>
        <p:spPr>
          <a:xfrm>
            <a:off x="761803" y="350196"/>
            <a:ext cx="4646904" cy="1624520"/>
          </a:xfrm>
        </p:spPr>
        <p:txBody>
          <a:bodyPr anchor="ctr">
            <a:normAutofit/>
          </a:bodyPr>
          <a:lstStyle/>
          <a:p>
            <a:r>
              <a:rPr lang="en-GB" sz="4000" b="1" dirty="0">
                <a:latin typeface="+mn-lt"/>
                <a:cs typeface="Calibri Light"/>
              </a:rPr>
              <a:t>11. Timekeepers</a:t>
            </a:r>
            <a:endParaRPr lang="en-GB" sz="4000" b="1" dirty="0">
              <a:latin typeface="+mn-lt"/>
            </a:endParaRPr>
          </a:p>
        </p:txBody>
      </p:sp>
      <p:sp>
        <p:nvSpPr>
          <p:cNvPr id="3" name="Content Placeholder 2">
            <a:extLst>
              <a:ext uri="{FF2B5EF4-FFF2-40B4-BE49-F238E27FC236}">
                <a16:creationId xmlns:a16="http://schemas.microsoft.com/office/drawing/2014/main" id="{3C5F5FEA-294C-4493-E6FF-07AE789E2ACC}"/>
              </a:ext>
            </a:extLst>
          </p:cNvPr>
          <p:cNvSpPr>
            <a:spLocks noGrp="1"/>
          </p:cNvSpPr>
          <p:nvPr>
            <p:ph idx="1"/>
          </p:nvPr>
        </p:nvSpPr>
        <p:spPr>
          <a:xfrm>
            <a:off x="367862" y="2196662"/>
            <a:ext cx="5040845" cy="4159687"/>
          </a:xfrm>
        </p:spPr>
        <p:txBody>
          <a:bodyPr vert="horz" lIns="91440" tIns="45720" rIns="91440" bIns="45720" rtlCol="0" anchor="ctr">
            <a:normAutofit/>
          </a:bodyPr>
          <a:lstStyle/>
          <a:p>
            <a:r>
              <a:rPr lang="en-GB" sz="3600" dirty="0">
                <a:latin typeface="Times New Roman" panose="02020603050405020304" pitchFamily="18" charset="0"/>
                <a:ea typeface="+mn-lt"/>
                <a:cs typeface="Times New Roman" panose="02020603050405020304" pitchFamily="18" charset="0"/>
              </a:rPr>
              <a:t>Timekeepers will be assigned to sub-projects to use electronic tablets for recording work attendance. </a:t>
            </a:r>
          </a:p>
          <a:p>
            <a:pPr marL="0" indent="0">
              <a:buNone/>
            </a:pPr>
            <a:endParaRPr lang="en-GB" sz="3600" dirty="0">
              <a:latin typeface="Times New Roman" panose="02020603050405020304" pitchFamily="18" charset="0"/>
              <a:cs typeface="Times New Roman" panose="02020603050405020304" pitchFamily="18" charset="0"/>
            </a:endParaRPr>
          </a:p>
          <a:p>
            <a:endParaRPr lang="en-GB" sz="2000" dirty="0">
              <a:cs typeface="Calibri" panose="020F0502020204030204"/>
            </a:endParaRPr>
          </a:p>
        </p:txBody>
      </p:sp>
      <p:pic>
        <p:nvPicPr>
          <p:cNvPr id="5" name="Picture 4" descr="A person holding a tablet&#10;&#10;Description automatically generated">
            <a:extLst>
              <a:ext uri="{FF2B5EF4-FFF2-40B4-BE49-F238E27FC236}">
                <a16:creationId xmlns:a16="http://schemas.microsoft.com/office/drawing/2014/main" id="{F721A3C1-ED4E-A23F-3E63-0E4D9AAE59F1}"/>
              </a:ext>
            </a:extLst>
          </p:cNvPr>
          <p:cNvPicPr>
            <a:picLocks noChangeAspect="1"/>
          </p:cNvPicPr>
          <p:nvPr/>
        </p:nvPicPr>
        <p:blipFill rotWithShape="1">
          <a:blip r:embed="rId2"/>
          <a:srcRect l="20337" r="20337"/>
          <a:stretch/>
        </p:blipFill>
        <p:spPr>
          <a:xfrm>
            <a:off x="6096000" y="1"/>
            <a:ext cx="6102825" cy="6858000"/>
          </a:xfrm>
          <a:prstGeom prst="rect">
            <a:avLst/>
          </a:prstGeom>
        </p:spPr>
      </p:pic>
    </p:spTree>
    <p:extLst>
      <p:ext uri="{BB962C8B-B14F-4D97-AF65-F5344CB8AC3E}">
        <p14:creationId xmlns:p14="http://schemas.microsoft.com/office/powerpoint/2010/main" val="82415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E9655-708F-FCA5-FF92-466DF92B7514}"/>
              </a:ext>
            </a:extLst>
          </p:cNvPr>
          <p:cNvSpPr>
            <a:spLocks noGrp="1"/>
          </p:cNvSpPr>
          <p:nvPr>
            <p:ph type="title"/>
          </p:nvPr>
        </p:nvSpPr>
        <p:spPr>
          <a:xfrm>
            <a:off x="640080" y="325369"/>
            <a:ext cx="4368602" cy="1956841"/>
          </a:xfrm>
        </p:spPr>
        <p:txBody>
          <a:bodyPr anchor="b">
            <a:normAutofit/>
          </a:bodyPr>
          <a:lstStyle/>
          <a:p>
            <a:r>
              <a:rPr lang="en-GB" sz="2600" b="1">
                <a:latin typeface="Calibri"/>
                <a:cs typeface="Calibri"/>
              </a:rPr>
              <a:t>12. Work Attendance: Attendance will be captured at subproject sites using biometric tablets. </a:t>
            </a:r>
            <a:endParaRPr lang="en-US" sz="2600"/>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AA861A-EAF6-9CB6-9522-CB1ADB0CD5BC}"/>
              </a:ext>
            </a:extLst>
          </p:cNvPr>
          <p:cNvSpPr>
            <a:spLocks noGrp="1"/>
          </p:cNvSpPr>
          <p:nvPr>
            <p:ph idx="1"/>
          </p:nvPr>
        </p:nvSpPr>
        <p:spPr>
          <a:xfrm>
            <a:off x="640080" y="2872899"/>
            <a:ext cx="4243589" cy="3320668"/>
          </a:xfrm>
        </p:spPr>
        <p:txBody>
          <a:bodyPr vert="horz" lIns="91440" tIns="45720" rIns="91440" bIns="45720" rtlCol="0">
            <a:normAutofit/>
          </a:bodyPr>
          <a:lstStyle/>
          <a:p>
            <a:r>
              <a:rPr lang="en-GB" sz="2200" b="1" dirty="0">
                <a:latin typeface="Times New Roman" panose="02020603050405020304" pitchFamily="18" charset="0"/>
                <a:ea typeface="+mn-lt"/>
                <a:cs typeface="Times New Roman" panose="02020603050405020304" pitchFamily="18" charset="0"/>
              </a:rPr>
              <a:t>Attendance will be captured at subproject sites using biometric tablets. </a:t>
            </a:r>
            <a:r>
              <a:rPr lang="en-GB" sz="2200" dirty="0">
                <a:latin typeface="Times New Roman" panose="02020603050405020304" pitchFamily="18" charset="0"/>
                <a:ea typeface="+mn-lt"/>
                <a:cs typeface="Times New Roman" panose="02020603050405020304" pitchFamily="18" charset="0"/>
              </a:rPr>
              <a:t>Beneficiaries will be required on each day of work to place their fingers on the tablet for the prints to be recognised during the start of work (Clock in) and at the close of work (Clock out)</a:t>
            </a:r>
            <a:endParaRPr lang="en-GB" sz="2200" dirty="0">
              <a:latin typeface="Times New Roman" panose="02020603050405020304" pitchFamily="18" charset="0"/>
              <a:cs typeface="Times New Roman" panose="02020603050405020304" pitchFamily="18" charset="0"/>
            </a:endParaRPr>
          </a:p>
          <a:p>
            <a:endParaRPr lang="en-GB" sz="2200" dirty="0">
              <a:cs typeface="Calibri"/>
            </a:endParaRPr>
          </a:p>
        </p:txBody>
      </p:sp>
      <p:pic>
        <p:nvPicPr>
          <p:cNvPr id="5" name="Picture 4" descr="A fingerprint on a circuit board&#10;&#10;Description automatically generated">
            <a:extLst>
              <a:ext uri="{FF2B5EF4-FFF2-40B4-BE49-F238E27FC236}">
                <a16:creationId xmlns:a16="http://schemas.microsoft.com/office/drawing/2014/main" id="{E96014EC-E4BC-3168-DAE7-2ED593E53F47}"/>
              </a:ext>
            </a:extLst>
          </p:cNvPr>
          <p:cNvPicPr>
            <a:picLocks noChangeAspect="1"/>
          </p:cNvPicPr>
          <p:nvPr/>
        </p:nvPicPr>
        <p:blipFill rotWithShape="1">
          <a:blip r:embed="rId2"/>
          <a:srcRect r="1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6260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0" name="Rectangle 9">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8CAAA9B-042A-2306-47B5-FAC434F07B60}"/>
              </a:ext>
            </a:extLst>
          </p:cNvPr>
          <p:cNvSpPr>
            <a:spLocks noGrp="1"/>
          </p:cNvSpPr>
          <p:nvPr>
            <p:ph type="title"/>
          </p:nvPr>
        </p:nvSpPr>
        <p:spPr>
          <a:xfrm>
            <a:off x="708804" y="5609902"/>
            <a:ext cx="7053422" cy="913975"/>
          </a:xfrm>
        </p:spPr>
        <p:txBody>
          <a:bodyPr vert="horz" lIns="91440" tIns="45720" rIns="91440" bIns="45720" rtlCol="0" anchor="ctr">
            <a:normAutofit fontScale="90000"/>
          </a:bodyPr>
          <a:lstStyle/>
          <a:p>
            <a:r>
              <a:rPr lang="en-US" sz="6000">
                <a:solidFill>
                  <a:srgbClr val="FFFFFF"/>
                </a:solidFill>
              </a:rPr>
              <a:t>Thank you </a:t>
            </a:r>
          </a:p>
        </p:txBody>
      </p:sp>
      <p:pic>
        <p:nvPicPr>
          <p:cNvPr id="15" name="Picture 14" descr="Bright modern kitchen">
            <a:extLst>
              <a:ext uri="{FF2B5EF4-FFF2-40B4-BE49-F238E27FC236}">
                <a16:creationId xmlns:a16="http://schemas.microsoft.com/office/drawing/2014/main" id="{8B864ADC-3725-C1C9-8D00-4B2D16AF1CCC}"/>
              </a:ext>
            </a:extLst>
          </p:cNvPr>
          <p:cNvPicPr>
            <a:picLocks noChangeAspect="1"/>
          </p:cNvPicPr>
          <p:nvPr/>
        </p:nvPicPr>
        <p:blipFill rotWithShape="1">
          <a:blip r:embed="rId2"/>
          <a:srcRect t="27924" r="-2" b="6210"/>
          <a:stretch/>
        </p:blipFill>
        <p:spPr>
          <a:xfrm>
            <a:off x="1" y="10"/>
            <a:ext cx="12191998" cy="5352218"/>
          </a:xfrm>
          <a:prstGeom prst="rect">
            <a:avLst/>
          </a:prstGeom>
        </p:spPr>
      </p:pic>
    </p:spTree>
    <p:extLst>
      <p:ext uri="{BB962C8B-B14F-4D97-AF65-F5344CB8AC3E}">
        <p14:creationId xmlns:p14="http://schemas.microsoft.com/office/powerpoint/2010/main" val="322480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164AD0-2E66-DBB1-1F1C-9EC83B44CB80}"/>
              </a:ext>
            </a:extLst>
          </p:cNvPr>
          <p:cNvSpPr>
            <a:spLocks noGrp="1"/>
          </p:cNvSpPr>
          <p:nvPr>
            <p:ph type="title"/>
          </p:nvPr>
        </p:nvSpPr>
        <p:spPr>
          <a:xfrm>
            <a:off x="1043631" y="809898"/>
            <a:ext cx="10173010" cy="1554480"/>
          </a:xfrm>
        </p:spPr>
        <p:txBody>
          <a:bodyPr anchor="ctr">
            <a:normAutofit/>
          </a:bodyPr>
          <a:lstStyle/>
          <a:p>
            <a:r>
              <a:rPr lang="en-GB" sz="3700" dirty="0">
                <a:cs typeface="Calibri Light"/>
              </a:rPr>
              <a:t>GUIDELINES FOR SELECTION OF UNSKILLED WORKFORCE FOR SUBPROJECT IMPLEMENTATION </a:t>
            </a:r>
            <a:endParaRPr lang="en-GB" sz="37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CB3D93E-D7EC-3543-E46E-D66CBE7912BC}"/>
              </a:ext>
            </a:extLst>
          </p:cNvPr>
          <p:cNvGraphicFramePr>
            <a:graphicFrameLocks noGrp="1"/>
          </p:cNvGraphicFramePr>
          <p:nvPr>
            <p:ph idx="1"/>
            <p:extLst>
              <p:ext uri="{D42A27DB-BD31-4B8C-83A1-F6EECF244321}">
                <p14:modId xmlns:p14="http://schemas.microsoft.com/office/powerpoint/2010/main" val="766869121"/>
              </p:ext>
            </p:extLst>
          </p:nvPr>
        </p:nvGraphicFramePr>
        <p:xfrm>
          <a:off x="96175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61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164AD0-2E66-DBB1-1F1C-9EC83B44CB80}"/>
              </a:ext>
            </a:extLst>
          </p:cNvPr>
          <p:cNvSpPr>
            <a:spLocks noGrp="1"/>
          </p:cNvSpPr>
          <p:nvPr>
            <p:ph type="title"/>
          </p:nvPr>
        </p:nvSpPr>
        <p:spPr>
          <a:xfrm>
            <a:off x="1043631" y="809898"/>
            <a:ext cx="10173010" cy="1554480"/>
          </a:xfrm>
        </p:spPr>
        <p:txBody>
          <a:bodyPr anchor="ctr">
            <a:normAutofit/>
          </a:bodyPr>
          <a:lstStyle/>
          <a:p>
            <a:r>
              <a:rPr lang="en-GB" sz="3700" dirty="0">
                <a:cs typeface="Calibri Light"/>
              </a:rPr>
              <a:t>GUIDELINES FOR SELECTION OF UNSKILLED WORKFORCE FOR SUBPROJECT IMPLEMENTATION </a:t>
            </a:r>
            <a:endParaRPr lang="en-GB" sz="37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5D4E0AE-6CF9-FF91-791B-899E68EFE78A}"/>
              </a:ext>
            </a:extLst>
          </p:cNvPr>
          <p:cNvSpPr>
            <a:spLocks noGrp="1"/>
          </p:cNvSpPr>
          <p:nvPr>
            <p:ph idx="1"/>
          </p:nvPr>
        </p:nvSpPr>
        <p:spPr>
          <a:xfrm>
            <a:off x="838200" y="2890683"/>
            <a:ext cx="10515600" cy="3286279"/>
          </a:xfrm>
        </p:spPr>
        <p:txBody>
          <a:bodyPr/>
          <a:lstStyle/>
          <a:p>
            <a:pPr algn="just"/>
            <a:r>
              <a:rPr lang="en-GB" sz="2800" dirty="0">
                <a:latin typeface="Times New Roman"/>
                <a:cs typeface="Times New Roman"/>
              </a:rPr>
              <a:t>Therefore, the CPIC, led by the CF and supported by the Unit Committee should make deliberate efforts to </a:t>
            </a:r>
            <a:r>
              <a:rPr lang="en-GB" sz="2800" b="1" dirty="0">
                <a:latin typeface="Times New Roman"/>
                <a:cs typeface="Times New Roman"/>
              </a:rPr>
              <a:t>target the youth, women and marginalised groups, including people with disability</a:t>
            </a:r>
            <a:r>
              <a:rPr lang="en-GB" sz="2800" dirty="0">
                <a:latin typeface="Times New Roman"/>
                <a:cs typeface="Times New Roman"/>
              </a:rPr>
              <a:t> to take advantage of the opportunity to work on the project.</a:t>
            </a:r>
            <a:endParaRPr lang="en-GB" sz="2800" dirty="0">
              <a:cs typeface="Calibri" panose="020F0502020204030204"/>
            </a:endParaRPr>
          </a:p>
          <a:p>
            <a:pPr algn="just"/>
            <a:r>
              <a:rPr lang="en-GB" sz="2800" dirty="0">
                <a:latin typeface="Times New Roman"/>
                <a:cs typeface="Times New Roman"/>
              </a:rPr>
              <a:t>This exercise will be conducted as follows:</a:t>
            </a:r>
            <a:endParaRPr lang="en-GB" sz="2800" dirty="0">
              <a:cs typeface="Calibri"/>
            </a:endParaRPr>
          </a:p>
          <a:p>
            <a:endParaRPr lang="en-US" dirty="0"/>
          </a:p>
        </p:txBody>
      </p:sp>
    </p:spTree>
    <p:extLst>
      <p:ext uri="{BB962C8B-B14F-4D97-AF65-F5344CB8AC3E}">
        <p14:creationId xmlns:p14="http://schemas.microsoft.com/office/powerpoint/2010/main" val="273739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6F0AC-CC1A-B278-82BB-F40A817FF16F}"/>
              </a:ext>
            </a:extLst>
          </p:cNvPr>
          <p:cNvSpPr>
            <a:spLocks noGrp="1"/>
          </p:cNvSpPr>
          <p:nvPr>
            <p:ph type="title"/>
          </p:nvPr>
        </p:nvSpPr>
        <p:spPr>
          <a:xfrm>
            <a:off x="640080" y="325369"/>
            <a:ext cx="4368602" cy="1956841"/>
          </a:xfrm>
        </p:spPr>
        <p:txBody>
          <a:bodyPr anchor="b">
            <a:normAutofit/>
          </a:bodyPr>
          <a:lstStyle/>
          <a:p>
            <a:pPr marL="742950" indent="-742950">
              <a:buAutoNum type="arabicPeriod"/>
            </a:pPr>
            <a:r>
              <a:rPr lang="en-GB" sz="4200" b="1">
                <a:latin typeface="Times New Roman"/>
                <a:cs typeface="Times New Roman"/>
              </a:rPr>
              <a:t>Detailed Community Sensitisation</a:t>
            </a:r>
            <a:endParaRPr lang="en-US" sz="4200">
              <a:cs typeface="Calibri Light" panose="020F0302020204030204"/>
            </a:endParaRP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CDC99E-1CB3-FF73-9D63-FC11E2580BA2}"/>
              </a:ext>
            </a:extLst>
          </p:cNvPr>
          <p:cNvSpPr>
            <a:spLocks noGrp="1"/>
          </p:cNvSpPr>
          <p:nvPr>
            <p:ph idx="1"/>
          </p:nvPr>
        </p:nvSpPr>
        <p:spPr>
          <a:xfrm>
            <a:off x="640080" y="2872899"/>
            <a:ext cx="4243589" cy="3320668"/>
          </a:xfrm>
        </p:spPr>
        <p:txBody>
          <a:bodyPr vert="horz" lIns="91440" tIns="45720" rIns="91440" bIns="45720" rtlCol="0">
            <a:normAutofit/>
          </a:bodyPr>
          <a:lstStyle/>
          <a:p>
            <a:r>
              <a:rPr lang="en-GB" sz="2200">
                <a:latin typeface="Times New Roman"/>
                <a:cs typeface="Times New Roman"/>
              </a:rPr>
              <a:t>The DA, CF, CPIC will undertake detailed community sensitisation on the commencement of work and selection of unskilled workforce from the community. </a:t>
            </a:r>
            <a:endParaRPr lang="en-GB" sz="2200">
              <a:cs typeface="Calibri" panose="020F0502020204030204"/>
            </a:endParaRPr>
          </a:p>
          <a:p>
            <a:endParaRPr lang="en-GB" sz="2200">
              <a:cs typeface="Calibri" panose="020F0502020204030204"/>
            </a:endParaRPr>
          </a:p>
        </p:txBody>
      </p:sp>
      <p:pic>
        <p:nvPicPr>
          <p:cNvPr id="20" name="Picture 19">
            <a:extLst>
              <a:ext uri="{FF2B5EF4-FFF2-40B4-BE49-F238E27FC236}">
                <a16:creationId xmlns:a16="http://schemas.microsoft.com/office/drawing/2014/main" id="{BE47C418-27ED-EE55-8F24-9491867A5307}"/>
              </a:ext>
            </a:extLst>
          </p:cNvPr>
          <p:cNvPicPr>
            <a:picLocks noChangeAspect="1"/>
          </p:cNvPicPr>
          <p:nvPr/>
        </p:nvPicPr>
        <p:blipFill rotWithShape="1">
          <a:blip r:embed="rId2">
            <a:extLst>
              <a:ext uri="{28A0092B-C50C-407E-A947-70E740481C1C}">
                <a14:useLocalDpi xmlns:a14="http://schemas.microsoft.com/office/drawing/2010/main" val="0"/>
              </a:ext>
            </a:extLst>
          </a:blip>
          <a:srcRect l="3673" r="26367"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6832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57D46E-01FE-0E29-B574-95FCAA148FA4}"/>
              </a:ext>
            </a:extLst>
          </p:cNvPr>
          <p:cNvSpPr>
            <a:spLocks noGrp="1"/>
          </p:cNvSpPr>
          <p:nvPr>
            <p:ph type="title"/>
          </p:nvPr>
        </p:nvSpPr>
        <p:spPr>
          <a:xfrm>
            <a:off x="640080" y="325369"/>
            <a:ext cx="4368602" cy="1956841"/>
          </a:xfrm>
        </p:spPr>
        <p:txBody>
          <a:bodyPr anchor="b">
            <a:normAutofit/>
          </a:bodyPr>
          <a:lstStyle/>
          <a:p>
            <a:r>
              <a:rPr lang="en-GB" sz="5400" b="1" dirty="0">
                <a:latin typeface="Times New Roman"/>
                <a:cs typeface="Times New Roman"/>
              </a:rPr>
              <a:t>     2. Key Messages</a:t>
            </a:r>
            <a:endParaRPr lang="en-US"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49FBF2-9BAC-E024-DE07-5FCB6783DE19}"/>
              </a:ext>
            </a:extLst>
          </p:cNvPr>
          <p:cNvSpPr>
            <a:spLocks noGrp="1"/>
          </p:cNvSpPr>
          <p:nvPr>
            <p:ph idx="1"/>
          </p:nvPr>
        </p:nvSpPr>
        <p:spPr>
          <a:xfrm>
            <a:off x="640079" y="2872899"/>
            <a:ext cx="5371837" cy="3604868"/>
          </a:xfrm>
        </p:spPr>
        <p:txBody>
          <a:bodyPr vert="horz" lIns="91440" tIns="45720" rIns="91440" bIns="45720" rtlCol="0">
            <a:normAutofit fontScale="77500" lnSpcReduction="20000"/>
          </a:bodyPr>
          <a:lstStyle/>
          <a:p>
            <a:r>
              <a:rPr lang="en-GB" sz="3600" dirty="0">
                <a:latin typeface="Times New Roman"/>
                <a:cs typeface="Times New Roman"/>
              </a:rPr>
              <a:t>The key information to be delivered during this sensitisation include:</a:t>
            </a:r>
            <a:endParaRPr lang="en-GB" sz="3600" dirty="0">
              <a:cs typeface="Calibri" panose="020F0502020204030204"/>
            </a:endParaRPr>
          </a:p>
          <a:p>
            <a:pPr lvl="1"/>
            <a:r>
              <a:rPr lang="en-GB" sz="3200" dirty="0">
                <a:latin typeface="Times New Roman"/>
                <a:cs typeface="Times New Roman"/>
              </a:rPr>
              <a:t>Name of project</a:t>
            </a:r>
            <a:endParaRPr lang="en-GB" sz="3200" dirty="0">
              <a:cs typeface="Calibri"/>
            </a:endParaRPr>
          </a:p>
          <a:p>
            <a:pPr lvl="1"/>
            <a:r>
              <a:rPr lang="en-GB" sz="3200" dirty="0">
                <a:latin typeface="Times New Roman"/>
                <a:cs typeface="Times New Roman"/>
              </a:rPr>
              <a:t>Number of workforce required </a:t>
            </a:r>
            <a:endParaRPr lang="en-GB" sz="3200" dirty="0">
              <a:latin typeface="Calibri"/>
              <a:cs typeface="Calibri"/>
            </a:endParaRPr>
          </a:p>
          <a:p>
            <a:pPr lvl="1"/>
            <a:r>
              <a:rPr lang="en-GB" sz="3200" dirty="0">
                <a:latin typeface="Times New Roman"/>
                <a:cs typeface="Times New Roman"/>
              </a:rPr>
              <a:t>Registration period </a:t>
            </a:r>
            <a:endParaRPr lang="en-GB" sz="3200" dirty="0">
              <a:cs typeface="Calibri"/>
            </a:endParaRPr>
          </a:p>
          <a:p>
            <a:pPr lvl="1"/>
            <a:r>
              <a:rPr lang="en-GB" sz="3200" dirty="0">
                <a:latin typeface="Times New Roman"/>
                <a:cs typeface="Times New Roman"/>
              </a:rPr>
              <a:t>Date set for selection/balloting </a:t>
            </a:r>
            <a:endParaRPr lang="en-GB" sz="3200" dirty="0">
              <a:cs typeface="Calibri"/>
            </a:endParaRPr>
          </a:p>
          <a:p>
            <a:pPr lvl="1"/>
            <a:r>
              <a:rPr lang="en-GB" sz="3200" dirty="0">
                <a:latin typeface="Times New Roman"/>
                <a:cs typeface="Times New Roman"/>
              </a:rPr>
              <a:t>Disclosure of daily Wage Rate</a:t>
            </a:r>
            <a:endParaRPr lang="en-GB" sz="3200" dirty="0">
              <a:cs typeface="Calibri"/>
            </a:endParaRPr>
          </a:p>
          <a:p>
            <a:pPr lvl="1"/>
            <a:r>
              <a:rPr lang="en-GB" sz="3200" dirty="0">
                <a:latin typeface="Times New Roman"/>
                <a:cs typeface="Times New Roman"/>
              </a:rPr>
              <a:t>40% women quota</a:t>
            </a:r>
          </a:p>
          <a:p>
            <a:pPr lvl="1"/>
            <a:r>
              <a:rPr lang="en-GB" sz="3200" dirty="0">
                <a:latin typeface="Times New Roman"/>
                <a:cs typeface="Times New Roman"/>
              </a:rPr>
              <a:t>Selection of vulnerable/ marginalised groups</a:t>
            </a:r>
            <a:endParaRPr lang="en-GB" sz="3200" dirty="0">
              <a:cs typeface="Calibri"/>
            </a:endParaRPr>
          </a:p>
          <a:p>
            <a:endParaRPr lang="en-GB" sz="2000" dirty="0">
              <a:cs typeface="Calibri"/>
            </a:endParaRPr>
          </a:p>
        </p:txBody>
      </p:sp>
      <p:pic>
        <p:nvPicPr>
          <p:cNvPr id="5" name="Picture 4" descr="Periodic table of elements">
            <a:extLst>
              <a:ext uri="{FF2B5EF4-FFF2-40B4-BE49-F238E27FC236}">
                <a16:creationId xmlns:a16="http://schemas.microsoft.com/office/drawing/2014/main" id="{C89022E8-21FF-318F-5E68-32E37D17CF79}"/>
              </a:ext>
            </a:extLst>
          </p:cNvPr>
          <p:cNvPicPr>
            <a:picLocks noChangeAspect="1"/>
          </p:cNvPicPr>
          <p:nvPr/>
        </p:nvPicPr>
        <p:blipFill rotWithShape="1">
          <a:blip r:embed="rId2"/>
          <a:srcRect l="13900" r="19352" b="9"/>
          <a:stretch/>
        </p:blipFill>
        <p:spPr>
          <a:xfrm>
            <a:off x="6392174" y="10"/>
            <a:ext cx="5798303"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7249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CE337B6-F267-0E28-03B1-F80C76C8BAAA}"/>
              </a:ext>
            </a:extLst>
          </p:cNvPr>
          <p:cNvPicPr>
            <a:picLocks noChangeAspect="1"/>
          </p:cNvPicPr>
          <p:nvPr/>
        </p:nvPicPr>
        <p:blipFill>
          <a:blip r:embed="rId3">
            <a:extLst>
              <a:ext uri="{28A0092B-C50C-407E-A947-70E740481C1C}">
                <a14:useLocalDpi xmlns:a14="http://schemas.microsoft.com/office/drawing/2010/main" val="0"/>
              </a:ext>
            </a:extLst>
          </a:blip>
          <a:srcRect l="22180" r="22180"/>
          <a:stretch/>
        </p:blipFill>
        <p:spPr>
          <a:xfrm>
            <a:off x="7500257" y="10"/>
            <a:ext cx="4691741" cy="6857990"/>
          </a:xfrm>
          <a:prstGeom prst="rect">
            <a:avLst/>
          </a:prstGeom>
        </p:spPr>
      </p:pic>
      <p:sp useBgFill="1">
        <p:nvSpPr>
          <p:cNvPr id="16" name="Rectangle 1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BB6EA8-406B-2B74-2CE2-81CD5B6C396B}"/>
              </a:ext>
            </a:extLst>
          </p:cNvPr>
          <p:cNvSpPr>
            <a:spLocks noGrp="1"/>
          </p:cNvSpPr>
          <p:nvPr>
            <p:ph type="title"/>
          </p:nvPr>
        </p:nvSpPr>
        <p:spPr>
          <a:xfrm>
            <a:off x="761801" y="328512"/>
            <a:ext cx="4778387" cy="1628970"/>
          </a:xfrm>
        </p:spPr>
        <p:txBody>
          <a:bodyPr anchor="ctr">
            <a:normAutofit/>
          </a:bodyPr>
          <a:lstStyle/>
          <a:p>
            <a:r>
              <a:rPr lang="en-GB" sz="4000" b="1" dirty="0">
                <a:latin typeface="Calibri"/>
                <a:cs typeface="Calibri"/>
              </a:rPr>
              <a:t>        3. Registration</a:t>
            </a:r>
            <a:endParaRPr lang="en-US" sz="4000" dirty="0"/>
          </a:p>
        </p:txBody>
      </p:sp>
      <p:sp>
        <p:nvSpPr>
          <p:cNvPr id="3" name="Content Placeholder 2">
            <a:extLst>
              <a:ext uri="{FF2B5EF4-FFF2-40B4-BE49-F238E27FC236}">
                <a16:creationId xmlns:a16="http://schemas.microsoft.com/office/drawing/2014/main" id="{F1B94156-6581-C1A3-7B25-791303173144}"/>
              </a:ext>
            </a:extLst>
          </p:cNvPr>
          <p:cNvSpPr>
            <a:spLocks noGrp="1"/>
          </p:cNvSpPr>
          <p:nvPr>
            <p:ph idx="1"/>
          </p:nvPr>
        </p:nvSpPr>
        <p:spPr>
          <a:xfrm>
            <a:off x="452284" y="2884929"/>
            <a:ext cx="5650741" cy="3374137"/>
          </a:xfrm>
        </p:spPr>
        <p:txBody>
          <a:bodyPr vert="horz" lIns="91440" tIns="45720" rIns="91440" bIns="45720" rtlCol="0" anchor="ctr">
            <a:normAutofit fontScale="62500" lnSpcReduction="20000"/>
          </a:bodyPr>
          <a:lstStyle/>
          <a:p>
            <a:pPr algn="just"/>
            <a:r>
              <a:rPr lang="en-GB" sz="3300" dirty="0">
                <a:latin typeface="Times New Roman" panose="02020603050405020304" pitchFamily="18" charset="0"/>
                <a:cs typeface="Times New Roman" panose="02020603050405020304" pitchFamily="18" charset="0"/>
              </a:rPr>
              <a:t> </a:t>
            </a:r>
            <a:r>
              <a:rPr lang="en-GB" sz="4400" dirty="0">
                <a:latin typeface="Times New Roman" panose="02020603050405020304" pitchFamily="18" charset="0"/>
                <a:cs typeface="Times New Roman" panose="02020603050405020304" pitchFamily="18" charset="0"/>
              </a:rPr>
              <a:t>A registration period will be set by the CPIC and CF for infrastructure, with facilitation by the Unit Committees to allow interested community members to register and participate in the works. The </a:t>
            </a:r>
            <a:r>
              <a:rPr lang="en-GB" sz="4400" b="1" dirty="0">
                <a:latin typeface="Times New Roman" panose="02020603050405020304" pitchFamily="18" charset="0"/>
                <a:cs typeface="Times New Roman" panose="02020603050405020304" pitchFamily="18" charset="0"/>
              </a:rPr>
              <a:t>Place (Venue), Date and Time</a:t>
            </a:r>
            <a:r>
              <a:rPr lang="en-GB" sz="4400" dirty="0">
                <a:latin typeface="Times New Roman" panose="02020603050405020304" pitchFamily="18" charset="0"/>
                <a:cs typeface="Times New Roman" panose="02020603050405020304" pitchFamily="18" charset="0"/>
              </a:rPr>
              <a:t> of registration should be announced throughout the cluster.</a:t>
            </a:r>
          </a:p>
          <a:p>
            <a:endParaRPr lang="en-GB" sz="2000" dirty="0">
              <a:cs typeface="Calibri"/>
            </a:endParaRPr>
          </a:p>
        </p:txBody>
      </p:sp>
    </p:spTree>
    <p:extLst>
      <p:ext uri="{BB962C8B-B14F-4D97-AF65-F5344CB8AC3E}">
        <p14:creationId xmlns:p14="http://schemas.microsoft.com/office/powerpoint/2010/main" val="239096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5820F-CA8C-9982-74EC-51BE60338EEE}"/>
              </a:ext>
            </a:extLst>
          </p:cNvPr>
          <p:cNvSpPr>
            <a:spLocks noGrp="1"/>
          </p:cNvSpPr>
          <p:nvPr>
            <p:ph type="title"/>
          </p:nvPr>
        </p:nvSpPr>
        <p:spPr>
          <a:xfrm>
            <a:off x="640080" y="295873"/>
            <a:ext cx="4368602" cy="1956841"/>
          </a:xfrm>
        </p:spPr>
        <p:txBody>
          <a:bodyPr anchor="b">
            <a:normAutofit/>
          </a:bodyPr>
          <a:lstStyle/>
          <a:p>
            <a:r>
              <a:rPr lang="en-GB" sz="5400" b="1" dirty="0">
                <a:cs typeface="Calibri Light"/>
              </a:rPr>
              <a:t>4. Balloting </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4F2125-E012-FEE8-25CC-56EAEE9DB8D5}"/>
              </a:ext>
            </a:extLst>
          </p:cNvPr>
          <p:cNvSpPr>
            <a:spLocks noGrp="1"/>
          </p:cNvSpPr>
          <p:nvPr>
            <p:ph idx="1"/>
          </p:nvPr>
        </p:nvSpPr>
        <p:spPr>
          <a:xfrm>
            <a:off x="640080" y="2872899"/>
            <a:ext cx="4924978" cy="3320668"/>
          </a:xfrm>
        </p:spPr>
        <p:txBody>
          <a:bodyPr vert="horz" lIns="91440" tIns="45720" rIns="91440" bIns="45720" rtlCol="0">
            <a:normAutofit fontScale="92500" lnSpcReduction="10000"/>
          </a:bodyPr>
          <a:lstStyle/>
          <a:p>
            <a:r>
              <a:rPr lang="en-GB" sz="3600" b="1" dirty="0">
                <a:latin typeface="Times New Roman" panose="02020603050405020304" pitchFamily="18" charset="0"/>
                <a:ea typeface="+mn-lt"/>
                <a:cs typeface="Times New Roman" panose="02020603050405020304" pitchFamily="18" charset="0"/>
              </a:rPr>
              <a:t>Balloting</a:t>
            </a:r>
            <a:r>
              <a:rPr lang="en-GB" sz="3600" dirty="0">
                <a:latin typeface="Times New Roman" panose="02020603050405020304" pitchFamily="18" charset="0"/>
                <a:ea typeface="+mn-lt"/>
                <a:cs typeface="Times New Roman" panose="02020603050405020304" pitchFamily="18" charset="0"/>
              </a:rPr>
              <a:t>: Upon closure of registration, if the number of persons registered exceeds the number required to execute the works, simple balloting will be used to prune the numbers.</a:t>
            </a:r>
            <a:endParaRPr lang="en-GB" sz="3600" dirty="0">
              <a:latin typeface="Times New Roman" panose="02020603050405020304" pitchFamily="18" charset="0"/>
              <a:cs typeface="Times New Roman" panose="02020603050405020304" pitchFamily="18" charset="0"/>
            </a:endParaRPr>
          </a:p>
          <a:p>
            <a:endParaRPr lang="en-GB" sz="2200" dirty="0">
              <a:cs typeface="Calibri" panose="020F0502020204030204"/>
            </a:endParaRPr>
          </a:p>
        </p:txBody>
      </p:sp>
      <p:pic>
        <p:nvPicPr>
          <p:cNvPr id="5" name="Picture 4" descr="Calendar">
            <a:extLst>
              <a:ext uri="{FF2B5EF4-FFF2-40B4-BE49-F238E27FC236}">
                <a16:creationId xmlns:a16="http://schemas.microsoft.com/office/drawing/2014/main" id="{44808A5C-DDE3-64F8-88A0-E6BB8287FAF0}"/>
              </a:ext>
            </a:extLst>
          </p:cNvPr>
          <p:cNvPicPr>
            <a:picLocks noChangeAspect="1"/>
          </p:cNvPicPr>
          <p:nvPr/>
        </p:nvPicPr>
        <p:blipFill rotWithShape="1">
          <a:blip r:embed="rId2"/>
          <a:srcRect l="18164" r="14883" b="-1"/>
          <a:stretch/>
        </p:blipFill>
        <p:spPr>
          <a:xfrm>
            <a:off x="6096000" y="10"/>
            <a:ext cx="60944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2021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F707D9-57C3-FF87-4597-B12D575D90AD}"/>
              </a:ext>
            </a:extLst>
          </p:cNvPr>
          <p:cNvSpPr>
            <a:spLocks noGrp="1"/>
          </p:cNvSpPr>
          <p:nvPr>
            <p:ph type="title"/>
          </p:nvPr>
        </p:nvSpPr>
        <p:spPr>
          <a:xfrm>
            <a:off x="640080" y="325369"/>
            <a:ext cx="4368602" cy="1956841"/>
          </a:xfrm>
        </p:spPr>
        <p:txBody>
          <a:bodyPr anchor="b">
            <a:normAutofit/>
          </a:bodyPr>
          <a:lstStyle/>
          <a:p>
            <a:r>
              <a:rPr lang="en-GB" sz="4200" b="1" dirty="0">
                <a:latin typeface="Calibri"/>
                <a:cs typeface="Calibri"/>
              </a:rPr>
              <a:t>5. Equality in household representation</a:t>
            </a:r>
            <a:endParaRPr lang="en-US" sz="42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FB2204-A8B0-4FB2-380C-598EAF558A1A}"/>
              </a:ext>
            </a:extLst>
          </p:cNvPr>
          <p:cNvSpPr>
            <a:spLocks noGrp="1"/>
          </p:cNvSpPr>
          <p:nvPr>
            <p:ph idx="1"/>
          </p:nvPr>
        </p:nvSpPr>
        <p:spPr>
          <a:xfrm>
            <a:off x="640080" y="2872899"/>
            <a:ext cx="4243589" cy="3320668"/>
          </a:xfrm>
        </p:spPr>
        <p:txBody>
          <a:bodyPr vert="horz" lIns="91440" tIns="45720" rIns="91440" bIns="45720" rtlCol="0">
            <a:noAutofit/>
          </a:bodyPr>
          <a:lstStyle/>
          <a:p>
            <a:pPr marL="0" indent="0">
              <a:buNone/>
            </a:pPr>
            <a:r>
              <a:rPr lang="en-GB" sz="2500" dirty="0">
                <a:latin typeface="Times New Roman" panose="02020603050405020304" pitchFamily="18" charset="0"/>
                <a:cs typeface="Times New Roman" panose="02020603050405020304" pitchFamily="18" charset="0"/>
              </a:rPr>
              <a:t>In selecting the workforce, the CF and CPIC shall ensure equality and fairness such that all households have equal representation, and no household will be allowed additional slots when others cannot be selected through the balloting process.</a:t>
            </a:r>
          </a:p>
        </p:txBody>
      </p:sp>
      <p:pic>
        <p:nvPicPr>
          <p:cNvPr id="5" name="Picture 4" descr="One in a crowd">
            <a:extLst>
              <a:ext uri="{FF2B5EF4-FFF2-40B4-BE49-F238E27FC236}">
                <a16:creationId xmlns:a16="http://schemas.microsoft.com/office/drawing/2014/main" id="{9B224A0A-7262-C6D1-230C-1BA4CFD8E479}"/>
              </a:ext>
            </a:extLst>
          </p:cNvPr>
          <p:cNvPicPr>
            <a:picLocks noChangeAspect="1"/>
          </p:cNvPicPr>
          <p:nvPr/>
        </p:nvPicPr>
        <p:blipFill rotWithShape="1">
          <a:blip r:embed="rId2"/>
          <a:srcRect l="16482" r="82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5250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1" name="Group 10">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19" name="Freeform: Shape 18">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3" name="Group 12">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7" name="Freeform: Shape 16">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5" name="Freeform: Shape 14">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1B0ED8DE-17C6-0401-F189-36D872808B40}"/>
              </a:ext>
            </a:extLst>
          </p:cNvPr>
          <p:cNvSpPr>
            <a:spLocks noGrp="1"/>
          </p:cNvSpPr>
          <p:nvPr>
            <p:ph type="title"/>
          </p:nvPr>
        </p:nvSpPr>
        <p:spPr>
          <a:xfrm>
            <a:off x="827088" y="1641753"/>
            <a:ext cx="2879720" cy="1927358"/>
          </a:xfrm>
        </p:spPr>
        <p:txBody>
          <a:bodyPr anchor="t">
            <a:normAutofit/>
          </a:bodyPr>
          <a:lstStyle/>
          <a:p>
            <a:r>
              <a:rPr lang="en-GB" sz="4000" b="1" dirty="0">
                <a:latin typeface="Calibri"/>
                <a:cs typeface="Calibri"/>
              </a:rPr>
              <a:t>6. 40% Women Quota</a:t>
            </a:r>
            <a:r>
              <a:rPr lang="en-GB" sz="4000" dirty="0">
                <a:latin typeface="Calibri"/>
                <a:cs typeface="Calibri"/>
              </a:rPr>
              <a:t>:</a:t>
            </a:r>
            <a:endParaRPr lang="en-US" sz="4000" dirty="0"/>
          </a:p>
        </p:txBody>
      </p:sp>
      <p:sp>
        <p:nvSpPr>
          <p:cNvPr id="3" name="Content Placeholder 2">
            <a:extLst>
              <a:ext uri="{FF2B5EF4-FFF2-40B4-BE49-F238E27FC236}">
                <a16:creationId xmlns:a16="http://schemas.microsoft.com/office/drawing/2014/main" id="{DCC2102C-198F-38C9-6B62-918AEF0E0C26}"/>
              </a:ext>
            </a:extLst>
          </p:cNvPr>
          <p:cNvSpPr>
            <a:spLocks noGrp="1"/>
          </p:cNvSpPr>
          <p:nvPr>
            <p:ph idx="1"/>
          </p:nvPr>
        </p:nvSpPr>
        <p:spPr>
          <a:xfrm>
            <a:off x="5232401" y="1721579"/>
            <a:ext cx="6140449" cy="3952648"/>
          </a:xfrm>
        </p:spPr>
        <p:txBody>
          <a:bodyPr vert="horz" lIns="91440" tIns="45720" rIns="91440" bIns="45720" rtlCol="0">
            <a:normAutofit/>
          </a:bodyPr>
          <a:lstStyle/>
          <a:p>
            <a:r>
              <a:rPr lang="en-GB" sz="3600" b="1" dirty="0">
                <a:solidFill>
                  <a:schemeClr val="tx1">
                    <a:alpha val="80000"/>
                  </a:schemeClr>
                </a:solidFill>
                <a:ea typeface="+mn-lt"/>
                <a:cs typeface="+mn-lt"/>
              </a:rPr>
              <a:t>40% Women Quota</a:t>
            </a:r>
            <a:r>
              <a:rPr lang="en-GB" sz="3600" dirty="0">
                <a:solidFill>
                  <a:schemeClr val="tx1">
                    <a:alpha val="80000"/>
                  </a:schemeClr>
                </a:solidFill>
                <a:ea typeface="+mn-lt"/>
                <a:cs typeface="+mn-lt"/>
              </a:rPr>
              <a:t>: Women will make up at least 40% of the unskilled labour force where available and willing to work.</a:t>
            </a:r>
            <a:endParaRPr lang="en-GB" sz="3600" dirty="0">
              <a:solidFill>
                <a:schemeClr val="tx1">
                  <a:alpha val="80000"/>
                </a:schemeClr>
              </a:solidFill>
              <a:cs typeface="Calibri"/>
            </a:endParaRPr>
          </a:p>
          <a:p>
            <a:endParaRPr lang="en-GB" sz="2400" dirty="0">
              <a:solidFill>
                <a:schemeClr val="tx1">
                  <a:alpha val="80000"/>
                </a:schemeClr>
              </a:solidFill>
              <a:cs typeface="Calibri"/>
            </a:endParaRPr>
          </a:p>
        </p:txBody>
      </p:sp>
    </p:spTree>
    <p:extLst>
      <p:ext uri="{BB962C8B-B14F-4D97-AF65-F5344CB8AC3E}">
        <p14:creationId xmlns:p14="http://schemas.microsoft.com/office/powerpoint/2010/main" val="345898745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599</TotalTime>
  <Words>651</Words>
  <Application>Microsoft Office PowerPoint</Application>
  <PresentationFormat>Widescreen</PresentationFormat>
  <Paragraphs>46</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GULF OF GUINEA NORTHERN REGIONS SOCIAL COHESION (SOCO) PROJECT</vt:lpstr>
      <vt:lpstr>GUIDELINES FOR SELECTION OF UNSKILLED WORKFORCE FOR SUBPROJECT IMPLEMENTATION </vt:lpstr>
      <vt:lpstr>GUIDELINES FOR SELECTION OF UNSKILLED WORKFORCE FOR SUBPROJECT IMPLEMENTATION </vt:lpstr>
      <vt:lpstr>Detailed Community Sensitisation</vt:lpstr>
      <vt:lpstr>     2. Key Messages</vt:lpstr>
      <vt:lpstr>        3. Registration</vt:lpstr>
      <vt:lpstr>4. Balloting </vt:lpstr>
      <vt:lpstr>5. Equality in household representation</vt:lpstr>
      <vt:lpstr>6. 40% Women Quota:</vt:lpstr>
      <vt:lpstr>7. Publication of list of Selected persons:</vt:lpstr>
      <vt:lpstr>8. Resolution of Grievances arising from the selection process</vt:lpstr>
      <vt:lpstr>9. Payment of workforce:</vt:lpstr>
      <vt:lpstr>10. Wage Rate</vt:lpstr>
      <vt:lpstr>11. Timekeepers</vt:lpstr>
      <vt:lpstr>12. Work Attendance: Attendance will be captured at subproject sites using biometric tablets.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Alhassan Osman</dc:creator>
  <cp:lastModifiedBy>Richard Adofo Ansong</cp:lastModifiedBy>
  <cp:revision>11</cp:revision>
  <dcterms:created xsi:type="dcterms:W3CDTF">2023-08-13T13:28:37Z</dcterms:created>
  <dcterms:modified xsi:type="dcterms:W3CDTF">2023-08-16T07:21:49Z</dcterms:modified>
</cp:coreProperties>
</file>