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0" r:id="rId3"/>
    <p:sldId id="256" r:id="rId4"/>
    <p:sldId id="263" r:id="rId5"/>
    <p:sldId id="265" r:id="rId6"/>
    <p:sldId id="266" r:id="rId7"/>
    <p:sldId id="267" r:id="rId8"/>
    <p:sldId id="268" r:id="rId9"/>
    <p:sldId id="264" r:id="rId10"/>
    <p:sldId id="257" r:id="rId11"/>
    <p:sldId id="269" r:id="rId12"/>
    <p:sldId id="259" r:id="rId13"/>
    <p:sldId id="261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Century Gothic Paneuropean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90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B2F52-761A-4A4E-A6E7-7DBA6A7A19B1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0A034-DE3F-42E9-8D89-91888E1E1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6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c64e3775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c64e3775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c64e3775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c64e3775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0A034-DE3F-42E9-8D89-91888E1E1A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8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0A034-DE3F-42E9-8D89-91888E1E1A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6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0A034-DE3F-42E9-8D89-91888E1E1A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5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0A034-DE3F-42E9-8D89-91888E1E1A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9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0A034-DE3F-42E9-8D89-91888E1E1A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7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0A034-DE3F-42E9-8D89-91888E1E1A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6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0A034-DE3F-42E9-8D89-91888E1E1A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5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0A034-DE3F-42E9-8D89-91888E1E1A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5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098154" y="744040"/>
            <a:ext cx="6016800" cy="1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None/>
              <a:defRPr sz="3376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115500" y="2770089"/>
            <a:ext cx="13993200" cy="449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71448" lvl="0" indent="-39684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42892" lvl="1" indent="-39684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14352" lvl="2" indent="-39684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285796" lvl="3" indent="-39684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57246" lvl="4" indent="-39684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28690" lvl="5" indent="-39684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00138" lvl="6" indent="-39684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1582" lvl="7" indent="-39684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43042" lvl="8" indent="-39684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0464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16944916" y="9326431"/>
            <a:ext cx="109740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" name="Google Shape;17;p4"/>
          <p:cNvSpPr/>
          <p:nvPr/>
        </p:nvSpPr>
        <p:spPr>
          <a:xfrm>
            <a:off x="-672696" y="-42040"/>
            <a:ext cx="19378200" cy="1048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14288" tIns="114288" rIns="114288" bIns="1142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/>
          </a:p>
        </p:txBody>
      </p:sp>
      <p:sp>
        <p:nvSpPr>
          <p:cNvPr id="18" name="Google Shape;18;p4"/>
          <p:cNvSpPr/>
          <p:nvPr/>
        </p:nvSpPr>
        <p:spPr>
          <a:xfrm>
            <a:off x="-728800" y="8437016"/>
            <a:ext cx="19527600" cy="200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288" tIns="114288" rIns="114288" bIns="1142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822204" y="8675290"/>
            <a:ext cx="113430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3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974600" y="9499985"/>
            <a:ext cx="8184600" cy="6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l="238" r="238"/>
          <a:stretch/>
        </p:blipFill>
        <p:spPr>
          <a:xfrm>
            <a:off x="2729925" y="3071416"/>
            <a:ext cx="12972698" cy="2907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9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6944916" y="9326431"/>
            <a:ext cx="109740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5"/>
          <p:cNvSpPr/>
          <p:nvPr/>
        </p:nvSpPr>
        <p:spPr>
          <a:xfrm>
            <a:off x="-672696" y="-42040"/>
            <a:ext cx="19378200" cy="1048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14288" tIns="114288" rIns="114288" bIns="1142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t="1323" b="1323"/>
          <a:stretch/>
        </p:blipFill>
        <p:spPr>
          <a:xfrm>
            <a:off x="5505171" y="4652074"/>
            <a:ext cx="6780478" cy="147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42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23404" y="890055"/>
            <a:ext cx="17041200" cy="11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23404" y="2304946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571448" lvl="0" indent="-39684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50"/>
            </a:lvl1pPr>
            <a:lvl2pPr marL="1142892" lvl="1" indent="-380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00"/>
            </a:lvl2pPr>
            <a:lvl3pPr marL="1714352" lvl="2" indent="-380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00"/>
            </a:lvl3pPr>
            <a:lvl4pPr marL="2285796" lvl="3" indent="-380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4pPr>
            <a:lvl5pPr marL="2857246" lvl="4" indent="-380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00"/>
            </a:lvl5pPr>
            <a:lvl6pPr marL="3428690" lvl="5" indent="-380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00"/>
            </a:lvl6pPr>
            <a:lvl7pPr marL="4000138" lvl="6" indent="-380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7pPr>
            <a:lvl8pPr marL="4571582" lvl="7" indent="-380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00"/>
            </a:lvl8pPr>
            <a:lvl9pPr marL="5143042" lvl="8" indent="-380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9664804" y="2304946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571448" lvl="0" indent="-39684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50"/>
            </a:lvl1pPr>
            <a:lvl2pPr marL="1142892" lvl="1" indent="-380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00"/>
            </a:lvl2pPr>
            <a:lvl3pPr marL="1714352" lvl="2" indent="-380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00"/>
            </a:lvl3pPr>
            <a:lvl4pPr marL="2285796" lvl="3" indent="-380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4pPr>
            <a:lvl5pPr marL="2857246" lvl="4" indent="-380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00"/>
            </a:lvl5pPr>
            <a:lvl6pPr marL="3428690" lvl="5" indent="-380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00"/>
            </a:lvl6pPr>
            <a:lvl7pPr marL="4000138" lvl="6" indent="-380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7pPr>
            <a:lvl8pPr marL="4571582" lvl="7" indent="-380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00"/>
            </a:lvl8pPr>
            <a:lvl9pPr marL="5143042" lvl="8" indent="-380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1"/>
            <a:ext cx="109740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789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23404" y="890055"/>
            <a:ext cx="17041200" cy="11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1"/>
            <a:ext cx="109740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046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23400" y="1111197"/>
            <a:ext cx="5616000" cy="151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0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623400" y="2779201"/>
            <a:ext cx="5616000" cy="63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571448" lvl="0" indent="-380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1pPr>
            <a:lvl2pPr marL="1142892" lvl="1" indent="-380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00"/>
            </a:lvl2pPr>
            <a:lvl3pPr marL="1714352" lvl="2" indent="-380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00"/>
            </a:lvl3pPr>
            <a:lvl4pPr marL="2285796" lvl="3" indent="-380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4pPr>
            <a:lvl5pPr marL="2857246" lvl="4" indent="-380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00"/>
            </a:lvl5pPr>
            <a:lvl6pPr marL="3428690" lvl="5" indent="-380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00"/>
            </a:lvl6pPr>
            <a:lvl7pPr marL="4000138" lvl="6" indent="-380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7pPr>
            <a:lvl8pPr marL="4571582" lvl="7" indent="-380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00"/>
            </a:lvl8pPr>
            <a:lvl9pPr marL="5143042" lvl="8" indent="-380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16944916" y="9326431"/>
            <a:ext cx="109740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4071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9144000" y="-248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4288" tIns="114288" rIns="114288" bIns="1142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531004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2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2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2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2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2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2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2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2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25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531004" y="5606147"/>
            <a:ext cx="8090400" cy="247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26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9879004" y="1448147"/>
            <a:ext cx="7674000" cy="739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571448" lvl="0" indent="-39684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42892" lvl="1" indent="-39684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14352" lvl="2" indent="-39684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285796" lvl="3" indent="-39684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57246" lvl="4" indent="-39684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28690" lvl="5" indent="-39684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00138" lvl="6" indent="-39684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1582" lvl="7" indent="-39684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43042" lvl="8" indent="-39684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1"/>
            <a:ext cx="109740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861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 hasCustomPrompt="1"/>
          </p:nvPr>
        </p:nvSpPr>
        <p:spPr>
          <a:xfrm>
            <a:off x="623404" y="2212247"/>
            <a:ext cx="17041200" cy="392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5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3404" y="6304457"/>
            <a:ext cx="17041200" cy="2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571448" lvl="0" indent="-39684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42892" lvl="1" indent="-39684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14352" lvl="2" indent="-39684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285796" lvl="3" indent="-39684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57246" lvl="4" indent="-39684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28690" lvl="5" indent="-39684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00138" lvl="6" indent="-39684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1582" lvl="7" indent="-39684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43042" lvl="8" indent="-39684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6944916" y="9326431"/>
            <a:ext cx="109740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055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3400" y="8298191"/>
            <a:ext cx="18699000" cy="2298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4288" tIns="114288" rIns="114288" bIns="1142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/>
          </a:p>
        </p:txBody>
      </p:sp>
      <p:sp>
        <p:nvSpPr>
          <p:cNvPr id="7" name="Google Shape;7;p1"/>
          <p:cNvSpPr/>
          <p:nvPr/>
        </p:nvSpPr>
        <p:spPr>
          <a:xfrm>
            <a:off x="1716600" y="879941"/>
            <a:ext cx="55800" cy="1163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14288" tIns="114288" rIns="114288" bIns="1142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 t="1323" b="1323"/>
          <a:stretch/>
        </p:blipFill>
        <p:spPr>
          <a:xfrm>
            <a:off x="1622901" y="8843481"/>
            <a:ext cx="5356562" cy="116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7960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6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svg"/><Relationship Id="rId5" Type="http://schemas.openxmlformats.org/officeDocument/2006/relationships/image" Target="../media/image39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89022" y="6385822"/>
            <a:ext cx="11909988" cy="1500878"/>
          </a:xfrm>
          <a:prstGeom prst="rect">
            <a:avLst/>
          </a:prstGeom>
        </p:spPr>
        <p:txBody>
          <a:bodyPr spcFirstLastPara="1" wrap="square" lIns="114288" tIns="114288" rIns="114288" bIns="114288" anchor="t" anchorCtr="0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Gulf of Guinea Northern Regions Social Cohesion (SOCO) Project</a:t>
            </a:r>
            <a:endParaRPr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714500" y="9356307"/>
            <a:ext cx="14858999" cy="805614"/>
          </a:xfrm>
          <a:prstGeom prst="rect">
            <a:avLst/>
          </a:prstGeom>
        </p:spPr>
        <p:txBody>
          <a:bodyPr spcFirstLastPara="1" wrap="square" lIns="114288" tIns="114288" rIns="114288" bIns="114288" anchor="t" anchorCtr="0"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PRESENTATION ON AREAS OF POTENTIAL COLLABORATION</a:t>
            </a:r>
          </a:p>
        </p:txBody>
      </p:sp>
      <p:sp>
        <p:nvSpPr>
          <p:cNvPr id="2" name="Google Shape;62;p15">
            <a:extLst>
              <a:ext uri="{FF2B5EF4-FFF2-40B4-BE49-F238E27FC236}">
                <a16:creationId xmlns:a16="http://schemas.microsoft.com/office/drawing/2014/main" id="{C84C4C7E-1B26-2CEC-BE5D-8A4AE834FABB}"/>
              </a:ext>
            </a:extLst>
          </p:cNvPr>
          <p:cNvSpPr txBox="1">
            <a:spLocks/>
          </p:cNvSpPr>
          <p:nvPr/>
        </p:nvSpPr>
        <p:spPr>
          <a:xfrm>
            <a:off x="2639470" y="8550693"/>
            <a:ext cx="13009058" cy="80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8" tIns="114288" rIns="114288" bIns="1142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kern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DIGITAL INNOVATIONS DEEP DIVE SESSION – MAY 4,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25821" y="2475953"/>
            <a:ext cx="715733" cy="5779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0809" y="3899254"/>
            <a:ext cx="577955" cy="577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64291" y="5880455"/>
            <a:ext cx="590993" cy="5909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88191" y="7299442"/>
            <a:ext cx="590993" cy="59099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614399" y="2446072"/>
            <a:ext cx="1084192" cy="10841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rgbClr val="ECF0F3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72399" y="6497708"/>
            <a:ext cx="1084192" cy="108419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BF9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009751" y="2262307"/>
            <a:ext cx="874000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Leverage on Microsoft’s digital skills curricula to beneficiaries of World Bank operations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44000" y="6473904"/>
            <a:ext cx="874000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Leverage on DTEG’s local training partners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4399" y="902032"/>
            <a:ext cx="11137914" cy="651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24"/>
              </a:lnSpc>
            </a:pPr>
            <a:r>
              <a:rPr lang="en-US" sz="4000" b="1" dirty="0">
                <a:solidFill>
                  <a:srgbClr val="111111"/>
                </a:solidFill>
                <a:latin typeface="Century Gothic Paneuropean"/>
              </a:rPr>
              <a:t>WHERE PARTNERS COME IN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-1969461" y="1028700"/>
            <a:ext cx="9583860" cy="8229600"/>
            <a:chOff x="0" y="0"/>
            <a:chExt cx="4738402" cy="40688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38402" cy="4068836"/>
            </a:xfrm>
            <a:custGeom>
              <a:avLst/>
              <a:gdLst/>
              <a:ahLst/>
              <a:cxnLst/>
              <a:rect l="l" t="t" r="r" b="b"/>
              <a:pathLst>
                <a:path w="4738402" h="4068836">
                  <a:moveTo>
                    <a:pt x="4738402" y="2034418"/>
                  </a:moveTo>
                  <a:lnTo>
                    <a:pt x="3833527" y="4068836"/>
                  </a:lnTo>
                  <a:lnTo>
                    <a:pt x="904875" y="4068836"/>
                  </a:lnTo>
                  <a:lnTo>
                    <a:pt x="0" y="2034418"/>
                  </a:lnTo>
                  <a:lnTo>
                    <a:pt x="904875" y="0"/>
                  </a:lnTo>
                  <a:lnTo>
                    <a:pt x="3833400" y="0"/>
                  </a:lnTo>
                  <a:lnTo>
                    <a:pt x="4738402" y="2034418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490498" y="3701912"/>
            <a:ext cx="5019561" cy="294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7"/>
              </a:lnSpc>
              <a:spcBef>
                <a:spcPct val="0"/>
              </a:spcBef>
            </a:pPr>
            <a:r>
              <a:rPr lang="en-US" sz="3872" b="1" dirty="0">
                <a:solidFill>
                  <a:schemeClr val="bg1"/>
                </a:solidFill>
                <a:latin typeface="Century Gothic" panose="020B0502020202020204" pitchFamily="34" charset="0"/>
              </a:rPr>
              <a:t>Build digital literacy skills of CFs through both partnerships with S4YE/Microsoft &amp; GIZ</a:t>
            </a:r>
          </a:p>
        </p:txBody>
      </p:sp>
    </p:spTree>
    <p:extLst>
      <p:ext uri="{BB962C8B-B14F-4D97-AF65-F5344CB8AC3E}">
        <p14:creationId xmlns:p14="http://schemas.microsoft.com/office/powerpoint/2010/main" val="143236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8089292" y="4565198"/>
            <a:ext cx="6778824" cy="5363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2290729" y="4565198"/>
            <a:ext cx="6778824" cy="53637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-313581" y="4565194"/>
            <a:ext cx="6778824" cy="53637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887856" y="4565198"/>
            <a:ext cx="6778824" cy="53637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1" y="1983166"/>
            <a:ext cx="3937667" cy="72751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13198" y="1983168"/>
            <a:ext cx="3937667" cy="727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97694" y="1983168"/>
            <a:ext cx="3937667" cy="727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82189" y="1983166"/>
            <a:ext cx="3937667" cy="72751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67982" y="3321388"/>
            <a:ext cx="817375" cy="6283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77776" y="3337551"/>
            <a:ext cx="679365" cy="7058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76693" y="6362700"/>
            <a:ext cx="235637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Partners’ presentation on their individual projects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58765" y="6362700"/>
            <a:ext cx="2638066" cy="1205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Have a deeper discussion on Partners’ activities and proposed areas of collaboration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10799" y="6294352"/>
            <a:ext cx="2787467" cy="1820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Have follow-up engagements between the three teams to firm up decisions taken during the deep dive session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22902" y="6057900"/>
            <a:ext cx="2669697" cy="2128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Conclude terms of agreement between the SOCO Project and Partners. Finalize the terms of agreement to underpin the partnership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76694" y="5058370"/>
            <a:ext cx="211764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PRESENTATION OF PARTNERS’ INITIATIVES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58765" y="4980812"/>
            <a:ext cx="263806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GENERAL DISCUSSIONS ON PROPOSED AREAS OF PARTNERSHIP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10800" y="4902994"/>
            <a:ext cx="264064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FOLLOW UP ENGAGEMENTS TO AFFIRM DECISIONS TAKEN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22903" y="4980814"/>
            <a:ext cx="24757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FINALISE AGREEMENT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12633" y="645915"/>
            <a:ext cx="6862739" cy="49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4000" b="1" dirty="0">
                <a:solidFill>
                  <a:srgbClr val="111111"/>
                </a:solidFill>
                <a:latin typeface="Century Gothic Paneuropean" panose="020B0604020202020204" charset="0"/>
                <a:cs typeface="Century Gothic Paneuropean" panose="020B0604020202020204" charset="0"/>
              </a:rPr>
              <a:t>NEXT STEPS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41157" y="3337552"/>
            <a:ext cx="868579" cy="5960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683044" y="3159863"/>
            <a:ext cx="676295" cy="883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B8C53-3DC9-390A-F4BC-AAFD79633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00000000-1234-1234-1234-123412341234}" type="slidenum">
              <a:rPr lang="en" sz="2798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</a:t>
            </a:fld>
            <a:endParaRPr lang="en" sz="279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8F42C-C250-CE8A-2976-D4772BFBFD17}"/>
              </a:ext>
            </a:extLst>
          </p:cNvPr>
          <p:cNvSpPr txBox="1"/>
          <p:nvPr/>
        </p:nvSpPr>
        <p:spPr>
          <a:xfrm>
            <a:off x="4758266" y="3220133"/>
            <a:ext cx="6942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-GB" sz="8000" b="1" kern="0" dirty="0">
                <a:solidFill>
                  <a:srgbClr val="FFFFFF"/>
                </a:solidFill>
                <a:latin typeface="Century Gothic Paneuropean" panose="020B0604020202020204" charset="0"/>
                <a:cs typeface="Century Gothic Paneuropean" panose="020B0604020202020204" charset="0"/>
                <a:sym typeface="Arial"/>
              </a:rPr>
              <a:t>THANK</a:t>
            </a:r>
            <a:r>
              <a:rPr lang="en-GB" sz="7200" b="1" kern="0" dirty="0">
                <a:solidFill>
                  <a:srgbClr val="FFFFFF"/>
                </a:solidFill>
                <a:latin typeface="Century Gothic Paneuropean" panose="020B0604020202020204" charset="0"/>
                <a:cs typeface="Century Gothic Paneuropean" panose="020B0604020202020204" charset="0"/>
                <a:sym typeface="Arial"/>
              </a:rPr>
              <a:t> YOU</a:t>
            </a:r>
            <a:endParaRPr lang="en-GH" sz="7200" b="1" kern="0" dirty="0">
              <a:solidFill>
                <a:srgbClr val="FFFFFF"/>
              </a:solidFill>
              <a:latin typeface="Century Gothic Paneuropean" panose="020B0604020202020204" charset="0"/>
              <a:cs typeface="Century Gothic Paneuropean" panose="020B0604020202020204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90600" y="1969716"/>
            <a:ext cx="1084192" cy="10841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rgbClr val="ECF0F3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8180" y="5929352"/>
            <a:ext cx="1084192" cy="108419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E93A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rgbClr val="ECF0F3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3018" y="3935113"/>
            <a:ext cx="1084192" cy="108419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BF9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rgbClr val="ECF0F3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5760" y="7923591"/>
            <a:ext cx="1084192" cy="108419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C567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rgbClr val="ECF0F3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62200" y="2417741"/>
            <a:ext cx="7053698" cy="3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SOCO MIS &amp; SOCO CDD App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62200" y="6471448"/>
            <a:ext cx="8077200" cy="3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Knowledge Management Platform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62200" y="4457154"/>
            <a:ext cx="12534901" cy="3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GRM (Unified Case Management System under SWCES)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62200" y="7811047"/>
            <a:ext cx="147066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Support the piloting of innovative digital solutions to advance communities' socio-economic and climate resilience as well as promote social entrepreneurs and enterprises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9200" y="462631"/>
            <a:ext cx="15849600" cy="651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24"/>
              </a:lnSpc>
            </a:pPr>
            <a:r>
              <a:rPr lang="en-US" sz="4000" b="1" dirty="0">
                <a:solidFill>
                  <a:srgbClr val="111111"/>
                </a:solidFill>
                <a:latin typeface="Century Gothic Paneuropean"/>
              </a:rPr>
              <a:t>OVERVIEW OF DIGITAL INNOVATIONS UNDER THE SOCO PROJECT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25821" y="2475953"/>
            <a:ext cx="715733" cy="5779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0809" y="3899254"/>
            <a:ext cx="577955" cy="577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64291" y="5880455"/>
            <a:ext cx="590993" cy="5909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88191" y="7299442"/>
            <a:ext cx="590993" cy="59099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772400" y="1838605"/>
            <a:ext cx="1084192" cy="10841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rgbClr val="ECF0F3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43673" y="7377811"/>
            <a:ext cx="1084192" cy="108419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E93A9"/>
            </a:solidFill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69980" y="4608208"/>
            <a:ext cx="1084192" cy="108419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BF9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014591" y="1644956"/>
            <a:ext cx="874000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Create community digital ambassadors out of Community Facilitators (CFs)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57137" y="7316595"/>
            <a:ext cx="913416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To lead their communities into an inclusive digital economy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09750" y="4271498"/>
            <a:ext cx="836384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To empower thousands of community leaders, including women and youth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23469" y="834311"/>
            <a:ext cx="8945331" cy="651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4"/>
              </a:lnSpc>
            </a:pPr>
            <a:r>
              <a:rPr lang="en-US" sz="4000" b="1" dirty="0">
                <a:solidFill>
                  <a:srgbClr val="111111"/>
                </a:solidFill>
                <a:latin typeface="Century Gothic Paneuropean"/>
              </a:rPr>
              <a:t>KEY AREAS OF FOCUS FOR YEAR ONE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-1969461" y="1028700"/>
            <a:ext cx="9583860" cy="8229600"/>
            <a:chOff x="0" y="0"/>
            <a:chExt cx="4738402" cy="40688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38402" cy="4068836"/>
            </a:xfrm>
            <a:custGeom>
              <a:avLst/>
              <a:gdLst/>
              <a:ahLst/>
              <a:cxnLst/>
              <a:rect l="l" t="t" r="r" b="b"/>
              <a:pathLst>
                <a:path w="4738402" h="4068836">
                  <a:moveTo>
                    <a:pt x="4738402" y="2034418"/>
                  </a:moveTo>
                  <a:lnTo>
                    <a:pt x="3833527" y="4068836"/>
                  </a:lnTo>
                  <a:lnTo>
                    <a:pt x="904875" y="4068836"/>
                  </a:lnTo>
                  <a:lnTo>
                    <a:pt x="0" y="2034418"/>
                  </a:lnTo>
                  <a:lnTo>
                    <a:pt x="904875" y="0"/>
                  </a:lnTo>
                  <a:lnTo>
                    <a:pt x="3833400" y="0"/>
                  </a:lnTo>
                  <a:lnTo>
                    <a:pt x="4738402" y="2034418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315456" y="4501161"/>
            <a:ext cx="4852196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7"/>
              </a:lnSpc>
              <a:spcBef>
                <a:spcPct val="0"/>
              </a:spcBef>
            </a:pPr>
            <a:r>
              <a:rPr lang="en-US" sz="3872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Digital Ambassadors</a:t>
            </a:r>
          </a:p>
        </p:txBody>
      </p:sp>
    </p:spTree>
    <p:extLst>
      <p:ext uri="{BB962C8B-B14F-4D97-AF65-F5344CB8AC3E}">
        <p14:creationId xmlns:p14="http://schemas.microsoft.com/office/powerpoint/2010/main" val="66113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25821" y="2475953"/>
            <a:ext cx="715733" cy="5779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0809" y="3899254"/>
            <a:ext cx="577955" cy="577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64291" y="5880455"/>
            <a:ext cx="590993" cy="5909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88191" y="7299442"/>
            <a:ext cx="590993" cy="59099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772400" y="1838605"/>
            <a:ext cx="1084192" cy="10841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rgbClr val="ECF0F3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43673" y="7377811"/>
            <a:ext cx="1084192" cy="108419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E93A9"/>
            </a:solidFill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69980" y="4608208"/>
            <a:ext cx="1084192" cy="108419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BF9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009751" y="2103702"/>
            <a:ext cx="874000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Partnership with UBIDS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57137" y="7365909"/>
            <a:ext cx="913416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Usage of  SOCO MIS and SOCO CDD Application for data collection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09751" y="4035504"/>
            <a:ext cx="874000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Engage and train about 500 students to collect a comprehensive set of data from beneficiary clusters/communities from all 48 districts every year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64286" y="834311"/>
            <a:ext cx="11137914" cy="651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24"/>
              </a:lnSpc>
            </a:pPr>
            <a:r>
              <a:rPr lang="en-US" sz="4000" b="1" dirty="0">
                <a:solidFill>
                  <a:srgbClr val="111111"/>
                </a:solidFill>
                <a:latin typeface="Century Gothic Paneuropean"/>
              </a:rPr>
              <a:t>KEY AREAS OF FOCUS FOR YEAR ONE (CONT.)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-1969461" y="1028700"/>
            <a:ext cx="9583860" cy="8229600"/>
            <a:chOff x="0" y="0"/>
            <a:chExt cx="4738402" cy="40688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38402" cy="4068836"/>
            </a:xfrm>
            <a:custGeom>
              <a:avLst/>
              <a:gdLst/>
              <a:ahLst/>
              <a:cxnLst/>
              <a:rect l="l" t="t" r="r" b="b"/>
              <a:pathLst>
                <a:path w="4738402" h="4068836">
                  <a:moveTo>
                    <a:pt x="4738402" y="2034418"/>
                  </a:moveTo>
                  <a:lnTo>
                    <a:pt x="3833527" y="4068836"/>
                  </a:lnTo>
                  <a:lnTo>
                    <a:pt x="904875" y="4068836"/>
                  </a:lnTo>
                  <a:lnTo>
                    <a:pt x="0" y="2034418"/>
                  </a:lnTo>
                  <a:lnTo>
                    <a:pt x="904875" y="0"/>
                  </a:lnTo>
                  <a:lnTo>
                    <a:pt x="3833400" y="0"/>
                  </a:lnTo>
                  <a:lnTo>
                    <a:pt x="4738402" y="2034418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913525" y="4848546"/>
            <a:ext cx="616119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7"/>
              </a:lnSpc>
              <a:spcBef>
                <a:spcPct val="0"/>
              </a:spcBef>
            </a:pPr>
            <a:r>
              <a:rPr lang="en-US" sz="3872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 Data Fellows</a:t>
            </a:r>
          </a:p>
        </p:txBody>
      </p:sp>
    </p:spTree>
    <p:extLst>
      <p:ext uri="{BB962C8B-B14F-4D97-AF65-F5344CB8AC3E}">
        <p14:creationId xmlns:p14="http://schemas.microsoft.com/office/powerpoint/2010/main" val="415989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25821" y="2475953"/>
            <a:ext cx="715733" cy="5779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0809" y="3899254"/>
            <a:ext cx="577955" cy="577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64291" y="5880455"/>
            <a:ext cx="590993" cy="5909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88191" y="7299442"/>
            <a:ext cx="590993" cy="59099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772400" y="1838605"/>
            <a:ext cx="1084192" cy="10841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rgbClr val="ECF0F3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43673" y="7377811"/>
            <a:ext cx="1084192" cy="108419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E93A9"/>
            </a:solidFill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69980" y="4608208"/>
            <a:ext cx="1084192" cy="108419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BF9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009751" y="1549704"/>
            <a:ext cx="874000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Trained beneficiary youth, especially girls, women and persons with disabilities (</a:t>
            </a:r>
            <a:r>
              <a:rPr lang="en-US" sz="3600" dirty="0" err="1">
                <a:solidFill>
                  <a:srgbClr val="111111"/>
                </a:solidFill>
                <a:latin typeface="Century Gothic" panose="020B0502020202020204" pitchFamily="34" charset="0"/>
              </a:rPr>
              <a:t>PwDs</a:t>
            </a:r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57137" y="7365909"/>
            <a:ext cx="913416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Create employability skills and/or enhance entrepreneurship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09751" y="4584404"/>
            <a:ext cx="874000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In both soft and hard digital literacy skills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64286" y="834311"/>
            <a:ext cx="11137914" cy="651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24"/>
              </a:lnSpc>
            </a:pPr>
            <a:r>
              <a:rPr lang="en-US" sz="4000" b="1" dirty="0">
                <a:solidFill>
                  <a:srgbClr val="111111"/>
                </a:solidFill>
                <a:latin typeface="Century Gothic Paneuropean"/>
              </a:rPr>
              <a:t>KEY AREAS OF FOCUS FOR YEAR ONE (CONT.)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-1969461" y="1028700"/>
            <a:ext cx="9583860" cy="8229600"/>
            <a:chOff x="0" y="0"/>
            <a:chExt cx="4738402" cy="40688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38402" cy="4068836"/>
            </a:xfrm>
            <a:custGeom>
              <a:avLst/>
              <a:gdLst/>
              <a:ahLst/>
              <a:cxnLst/>
              <a:rect l="l" t="t" r="r" b="b"/>
              <a:pathLst>
                <a:path w="4738402" h="4068836">
                  <a:moveTo>
                    <a:pt x="4738402" y="2034418"/>
                  </a:moveTo>
                  <a:lnTo>
                    <a:pt x="3833527" y="4068836"/>
                  </a:lnTo>
                  <a:lnTo>
                    <a:pt x="904875" y="4068836"/>
                  </a:lnTo>
                  <a:lnTo>
                    <a:pt x="0" y="2034418"/>
                  </a:lnTo>
                  <a:lnTo>
                    <a:pt x="904875" y="0"/>
                  </a:lnTo>
                  <a:lnTo>
                    <a:pt x="3833400" y="0"/>
                  </a:lnTo>
                  <a:lnTo>
                    <a:pt x="4738402" y="2034418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306070" y="3963689"/>
            <a:ext cx="5019561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7"/>
              </a:lnSpc>
              <a:spcBef>
                <a:spcPct val="0"/>
              </a:spcBef>
            </a:pPr>
            <a:r>
              <a:rPr lang="en-US" sz="3872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 skills for job acquisition and entrepreneurship enhancement</a:t>
            </a:r>
          </a:p>
        </p:txBody>
      </p:sp>
    </p:spTree>
    <p:extLst>
      <p:ext uri="{BB962C8B-B14F-4D97-AF65-F5344CB8AC3E}">
        <p14:creationId xmlns:p14="http://schemas.microsoft.com/office/powerpoint/2010/main" val="24663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25821" y="2475953"/>
            <a:ext cx="715733" cy="5779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0809" y="3899254"/>
            <a:ext cx="577955" cy="577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64291" y="5880455"/>
            <a:ext cx="590993" cy="5909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88191" y="7299442"/>
            <a:ext cx="590993" cy="59099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772400" y="1838605"/>
            <a:ext cx="1084192" cy="10841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rgbClr val="ECF0F3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72399" y="6345308"/>
            <a:ext cx="1084192" cy="108419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BF9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009751" y="2103702"/>
            <a:ext cx="874000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Solutions for Youth Employment (S4YE)/Microsoft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48482" y="6321504"/>
            <a:ext cx="874000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GIZ (Digital Transformation for Sustainable Development)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54392" y="830614"/>
            <a:ext cx="11137914" cy="651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24"/>
              </a:lnSpc>
            </a:pPr>
            <a:r>
              <a:rPr lang="en-US" sz="4000" b="1" dirty="0">
                <a:solidFill>
                  <a:srgbClr val="111111"/>
                </a:solidFill>
                <a:latin typeface="Century Gothic Paneuropean"/>
              </a:rPr>
              <a:t>PROPOSED PARTNERSHIPS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-1969461" y="1028700"/>
            <a:ext cx="9583860" cy="8229600"/>
            <a:chOff x="0" y="0"/>
            <a:chExt cx="4738402" cy="40688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38402" cy="4068836"/>
            </a:xfrm>
            <a:custGeom>
              <a:avLst/>
              <a:gdLst/>
              <a:ahLst/>
              <a:cxnLst/>
              <a:rect l="l" t="t" r="r" b="b"/>
              <a:pathLst>
                <a:path w="4738402" h="4068836">
                  <a:moveTo>
                    <a:pt x="4738402" y="2034418"/>
                  </a:moveTo>
                  <a:lnTo>
                    <a:pt x="3833527" y="4068836"/>
                  </a:lnTo>
                  <a:lnTo>
                    <a:pt x="904875" y="4068836"/>
                  </a:lnTo>
                  <a:lnTo>
                    <a:pt x="0" y="2034418"/>
                  </a:lnTo>
                  <a:lnTo>
                    <a:pt x="904875" y="0"/>
                  </a:lnTo>
                  <a:lnTo>
                    <a:pt x="3833400" y="0"/>
                  </a:lnTo>
                  <a:lnTo>
                    <a:pt x="4738402" y="2034418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372022" y="4431992"/>
            <a:ext cx="5019561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7"/>
              </a:lnSpc>
              <a:spcBef>
                <a:spcPct val="0"/>
              </a:spcBef>
            </a:pPr>
            <a:r>
              <a:rPr lang="en-US" sz="3872" b="1" dirty="0">
                <a:solidFill>
                  <a:schemeClr val="bg1"/>
                </a:solidFill>
                <a:latin typeface="Century Gothic" panose="020B0502020202020204" pitchFamily="34" charset="0"/>
              </a:rPr>
              <a:t>Two Partnerships Proposed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7A185FA3-E2FA-FD1D-0A0B-87DF0602AF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64" y="7861475"/>
            <a:ext cx="5079365" cy="1396825"/>
          </a:xfrm>
          <a:prstGeom prst="rect">
            <a:avLst/>
          </a:prstGeom>
        </p:spPr>
      </p:pic>
      <p:pic>
        <p:nvPicPr>
          <p:cNvPr id="27" name="Picture 26" descr="Text&#10;&#10;Description automatically generated with low confidence">
            <a:extLst>
              <a:ext uri="{FF2B5EF4-FFF2-40B4-BE49-F238E27FC236}">
                <a16:creationId xmlns:a16="http://schemas.microsoft.com/office/drawing/2014/main" id="{B70475BB-393D-ABD2-3EE2-6337CAA9C5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64" y="3787713"/>
            <a:ext cx="4235668" cy="1203387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ADFAD9-DFDA-D7C4-6065-326FF49A5A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835" y="3808151"/>
            <a:ext cx="5079365" cy="1079365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9239402-8B03-1A02-57AB-68973FBD9F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94" y="7853346"/>
            <a:ext cx="3352381" cy="13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3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utdoor, person, grass, person&#10;&#10;Description automatically generated">
            <a:extLst>
              <a:ext uri="{FF2B5EF4-FFF2-40B4-BE49-F238E27FC236}">
                <a16:creationId xmlns:a16="http://schemas.microsoft.com/office/drawing/2014/main" id="{1903E325-5FCD-F152-79F6-742E17416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516600" cy="123444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25821" y="2475953"/>
            <a:ext cx="715733" cy="5779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0809" y="3899254"/>
            <a:ext cx="577955" cy="577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64291" y="5880455"/>
            <a:ext cx="590993" cy="5909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88191" y="7299442"/>
            <a:ext cx="590993" cy="590993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-1969461" y="1028700"/>
            <a:ext cx="9583860" cy="8229600"/>
            <a:chOff x="0" y="0"/>
            <a:chExt cx="4738402" cy="40688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38402" cy="4068836"/>
            </a:xfrm>
            <a:custGeom>
              <a:avLst/>
              <a:gdLst/>
              <a:ahLst/>
              <a:cxnLst/>
              <a:rect l="l" t="t" r="r" b="b"/>
              <a:pathLst>
                <a:path w="4738402" h="4068836">
                  <a:moveTo>
                    <a:pt x="4738402" y="2034418"/>
                  </a:moveTo>
                  <a:lnTo>
                    <a:pt x="3833527" y="4068836"/>
                  </a:lnTo>
                  <a:lnTo>
                    <a:pt x="904875" y="4068836"/>
                  </a:lnTo>
                  <a:lnTo>
                    <a:pt x="0" y="2034418"/>
                  </a:lnTo>
                  <a:lnTo>
                    <a:pt x="904875" y="0"/>
                  </a:lnTo>
                  <a:lnTo>
                    <a:pt x="3833400" y="0"/>
                  </a:lnTo>
                  <a:lnTo>
                    <a:pt x="4738402" y="2034418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544495" y="5511713"/>
            <a:ext cx="5678381" cy="294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7"/>
              </a:lnSpc>
              <a:spcBef>
                <a:spcPct val="0"/>
              </a:spcBef>
            </a:pPr>
            <a:r>
              <a:rPr lang="en-US" sz="3872" b="1" dirty="0">
                <a:solidFill>
                  <a:schemeClr val="bg1"/>
                </a:solidFill>
                <a:latin typeface="Century Gothic" panose="020B0502020202020204" pitchFamily="34" charset="0"/>
              </a:rPr>
              <a:t>Creation of Community Digital Ambassadors out of Community Facilitators (CFs)</a:t>
            </a:r>
          </a:p>
          <a:p>
            <a:pPr>
              <a:lnSpc>
                <a:spcPts val="4647"/>
              </a:lnSpc>
              <a:spcBef>
                <a:spcPct val="0"/>
              </a:spcBef>
            </a:pPr>
            <a:endParaRPr lang="en-US" sz="3872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9F8C2D2D-29BE-DFAC-47AB-67BD120F810E}"/>
              </a:ext>
            </a:extLst>
          </p:cNvPr>
          <p:cNvSpPr txBox="1"/>
          <p:nvPr/>
        </p:nvSpPr>
        <p:spPr>
          <a:xfrm>
            <a:off x="544495" y="2573517"/>
            <a:ext cx="6198547" cy="2036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24"/>
              </a:lnSpc>
            </a:pPr>
            <a:r>
              <a:rPr lang="en-US" sz="4000" b="1" dirty="0">
                <a:solidFill>
                  <a:schemeClr val="bg1"/>
                </a:solidFill>
                <a:latin typeface="Century Gothic Paneuropean"/>
              </a:rPr>
              <a:t>IMMEDIATE IMPLEMENTATION FOCUS (NEXT 6 MONTHS)</a:t>
            </a:r>
          </a:p>
        </p:txBody>
      </p:sp>
    </p:spTree>
    <p:extLst>
      <p:ext uri="{BB962C8B-B14F-4D97-AF65-F5344CB8AC3E}">
        <p14:creationId xmlns:p14="http://schemas.microsoft.com/office/powerpoint/2010/main" val="88860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25821" y="2475953"/>
            <a:ext cx="715733" cy="5779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0809" y="3899254"/>
            <a:ext cx="577955" cy="577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64291" y="5880455"/>
            <a:ext cx="590993" cy="5909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88191" y="7299442"/>
            <a:ext cx="590993" cy="59099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606608" y="2279058"/>
            <a:ext cx="1084192" cy="10841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B0000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21496" y="5766152"/>
            <a:ext cx="1084192" cy="108419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E93A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248832" y="2283521"/>
            <a:ext cx="1084192" cy="108419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BF9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248832" y="5766152"/>
            <a:ext cx="1084192" cy="108419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C567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7"/>
                </a:lnSpc>
              </a:pPr>
              <a:r>
                <a:rPr lang="en-US" sz="1873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650461" y="3637489"/>
            <a:ext cx="459665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Infrastructure delivery investments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55804" y="7124580"/>
            <a:ext cx="513411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Serve as liaisons between the community and DAs, service providers and other stakeholders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248832" y="3620111"/>
            <a:ext cx="426736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LED and Social Cohesion Activities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48832" y="7124580"/>
            <a:ext cx="488676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Century Gothic" panose="020B0502020202020204" pitchFamily="34" charset="0"/>
              </a:rPr>
              <a:t>They will be equipped with motorbikes, tablets and apps to be used for their activities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09917" y="971222"/>
            <a:ext cx="9906285" cy="651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24"/>
              </a:lnSpc>
            </a:pPr>
            <a:r>
              <a:rPr lang="en-US" sz="4000" b="1" dirty="0">
                <a:solidFill>
                  <a:srgbClr val="111111"/>
                </a:solidFill>
                <a:latin typeface="Century Gothic Paneuropean"/>
              </a:rPr>
              <a:t>ABOUT COMMUNITY FACILITATORS (CFS)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-1969461" y="1028700"/>
            <a:ext cx="9583860" cy="8229600"/>
            <a:chOff x="0" y="0"/>
            <a:chExt cx="4738402" cy="40688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38402" cy="4068836"/>
            </a:xfrm>
            <a:custGeom>
              <a:avLst/>
              <a:gdLst/>
              <a:ahLst/>
              <a:cxnLst/>
              <a:rect l="l" t="t" r="r" b="b"/>
              <a:pathLst>
                <a:path w="4738402" h="4068836">
                  <a:moveTo>
                    <a:pt x="4738402" y="2034418"/>
                  </a:moveTo>
                  <a:lnTo>
                    <a:pt x="3833527" y="4068836"/>
                  </a:lnTo>
                  <a:lnTo>
                    <a:pt x="904875" y="4068836"/>
                  </a:lnTo>
                  <a:lnTo>
                    <a:pt x="0" y="2034418"/>
                  </a:lnTo>
                  <a:lnTo>
                    <a:pt x="904875" y="0"/>
                  </a:lnTo>
                  <a:lnTo>
                    <a:pt x="3833400" y="0"/>
                  </a:lnTo>
                  <a:lnTo>
                    <a:pt x="4738402" y="2034418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949420" y="2933700"/>
            <a:ext cx="4374907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7"/>
              </a:lnSpc>
              <a:spcBef>
                <a:spcPct val="0"/>
              </a:spcBef>
            </a:pPr>
            <a:r>
              <a:rPr lang="en-US" sz="3872" dirty="0">
                <a:solidFill>
                  <a:schemeClr val="bg1"/>
                </a:solidFill>
                <a:latin typeface="Century Gothic" panose="020B0502020202020204" pitchFamily="34" charset="0"/>
              </a:rPr>
              <a:t>DAs are required to recruit two (2) CFs per Cluster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49420" y="6116985"/>
            <a:ext cx="3761494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7"/>
              </a:lnSpc>
              <a:spcBef>
                <a:spcPct val="0"/>
              </a:spcBef>
            </a:pPr>
            <a:r>
              <a:rPr lang="en-US" sz="3872" dirty="0">
                <a:solidFill>
                  <a:schemeClr val="bg1"/>
                </a:solidFill>
                <a:latin typeface="Century Gothic" panose="020B0502020202020204" pitchFamily="34" charset="0"/>
              </a:rPr>
              <a:t>Clusters are a collection of communities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9762" y="3192712"/>
            <a:ext cx="1144171" cy="97302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99762" y="6557009"/>
            <a:ext cx="1144171" cy="9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6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6637560" y="1664486"/>
            <a:ext cx="5163135" cy="67713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77491" y="5246936"/>
            <a:ext cx="545095" cy="5450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70633" y="4478835"/>
            <a:ext cx="538143" cy="4136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08562" y="2222555"/>
            <a:ext cx="3955055" cy="120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dirty="0">
                <a:solidFill>
                  <a:srgbClr val="111111"/>
                </a:solidFill>
                <a:latin typeface="Century Gothic" panose="020B0502020202020204" pitchFamily="34" charset="0"/>
              </a:rPr>
              <a:t>The recruitment process for CFs has  already begun, with about 200 of them engaged so far on the project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8562" y="5029640"/>
            <a:ext cx="3955055" cy="1513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dirty="0">
                <a:solidFill>
                  <a:srgbClr val="111111"/>
                </a:solidFill>
                <a:latin typeface="Century Gothic" panose="020B0502020202020204" pitchFamily="34" charset="0"/>
              </a:rPr>
              <a:t>CFs will be oriented on the objectives of the SOCO Project, with more light expected to be thrown on the digital innovation requirements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04783" y="7533071"/>
            <a:ext cx="3955055" cy="119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dirty="0">
                <a:solidFill>
                  <a:srgbClr val="111111"/>
                </a:solidFill>
                <a:latin typeface="Century Gothic" panose="020B0502020202020204" pitchFamily="34" charset="0"/>
              </a:rPr>
              <a:t>CFs will be assessed on their knowledge of digital technology. This will help accurately determine their training needs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19125" y="2222557"/>
            <a:ext cx="4496875" cy="1205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dirty="0">
                <a:solidFill>
                  <a:srgbClr val="111111"/>
                </a:solidFill>
                <a:latin typeface="Century Gothic" panose="020B0502020202020204" pitchFamily="34" charset="0"/>
              </a:rPr>
              <a:t>Through partnership with S4YE/Microsoft, tailor-made courses will be developed to train the CFs. GIZ’s local training partners will be leveraged 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81013" y="4076700"/>
            <a:ext cx="3955055" cy="120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dirty="0">
                <a:solidFill>
                  <a:srgbClr val="111111"/>
                </a:solidFill>
                <a:latin typeface="Century Gothic" panose="020B0502020202020204" pitchFamily="34" charset="0"/>
              </a:rPr>
              <a:t>Preparations are far advanced to procure tablets with biometric features for the CFs to use for their activities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33887" y="7234842"/>
            <a:ext cx="3955055" cy="1820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dirty="0">
                <a:solidFill>
                  <a:srgbClr val="111111"/>
                </a:solidFill>
                <a:latin typeface="Century Gothic" panose="020B0502020202020204" pitchFamily="34" charset="0"/>
              </a:rPr>
              <a:t>Finally, CFs will be deployed to the field to serve as digital ambassadors in a bid to empower community leaders, especially youth and women, to promote digital inclusion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8562" y="1797216"/>
            <a:ext cx="395505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ENGAGE CFs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8562" y="4601016"/>
            <a:ext cx="395505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ORIENT CFs ON SOCO PROJECT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04783" y="7102424"/>
            <a:ext cx="395505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ASSESSMENT OF CFs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19125" y="1797218"/>
            <a:ext cx="395505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BUILD DIGITAL SKILLS OF CFs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81013" y="3699320"/>
            <a:ext cx="370226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PROVIDE THEM WITH TABLETS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33887" y="6806219"/>
            <a:ext cx="395505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DEPLOY CFs TO COMMUNITIES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4088"/>
          <a:stretch>
            <a:fillRect/>
          </a:stretch>
        </p:blipFill>
        <p:spPr>
          <a:xfrm rot="-10800000">
            <a:off x="5495966" y="1881883"/>
            <a:ext cx="853315" cy="1449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4088"/>
          <a:stretch>
            <a:fillRect/>
          </a:stretch>
        </p:blipFill>
        <p:spPr>
          <a:xfrm rot="-10800000" flipH="1">
            <a:off x="11618246" y="3786635"/>
            <a:ext cx="853315" cy="14498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94" r="21593"/>
          <a:stretch>
            <a:fillRect/>
          </a:stretch>
        </p:blipFill>
        <p:spPr>
          <a:xfrm rot="-10800000" flipH="1">
            <a:off x="12192000" y="5719534"/>
            <a:ext cx="853315" cy="14498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3553" r="20534"/>
          <a:stretch>
            <a:fillRect/>
          </a:stretch>
        </p:blipFill>
        <p:spPr>
          <a:xfrm rot="-5400000" flipH="1">
            <a:off x="5951198" y="2299015"/>
            <a:ext cx="853315" cy="14498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3553" r="20534"/>
          <a:stretch>
            <a:fillRect/>
          </a:stretch>
        </p:blipFill>
        <p:spPr>
          <a:xfrm rot="-5400000" flipH="1">
            <a:off x="11168625" y="4213291"/>
            <a:ext cx="853315" cy="14498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4088"/>
          <a:stretch>
            <a:fillRect/>
          </a:stretch>
        </p:blipFill>
        <p:spPr>
          <a:xfrm rot="-10800000">
            <a:off x="5406806" y="4685683"/>
            <a:ext cx="853315" cy="14498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4088"/>
          <a:stretch>
            <a:fillRect/>
          </a:stretch>
        </p:blipFill>
        <p:spPr>
          <a:xfrm rot="5400000">
            <a:off x="7378339" y="6146191"/>
            <a:ext cx="853315" cy="14498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4088"/>
          <a:stretch>
            <a:fillRect/>
          </a:stretch>
        </p:blipFill>
        <p:spPr>
          <a:xfrm rot="5400000" flipH="1">
            <a:off x="9413047" y="3786635"/>
            <a:ext cx="853315" cy="14498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4088"/>
          <a:stretch>
            <a:fillRect/>
          </a:stretch>
        </p:blipFill>
        <p:spPr>
          <a:xfrm rot="5400000">
            <a:off x="12676037" y="6146191"/>
            <a:ext cx="853315" cy="144988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976044" y="524364"/>
            <a:ext cx="12326167" cy="651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24"/>
              </a:lnSpc>
            </a:pPr>
            <a:r>
              <a:rPr lang="en-US" sz="4000" b="1" dirty="0">
                <a:solidFill>
                  <a:srgbClr val="111111"/>
                </a:solidFill>
                <a:latin typeface="Century Gothic Paneuropean"/>
              </a:rPr>
              <a:t>CREATION OF DIGITAL AMBASSADORS OUT OF CFS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182510" y="3095046"/>
            <a:ext cx="535677" cy="53567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282309" y="4402249"/>
            <a:ext cx="690083" cy="5391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995483" y="4558364"/>
            <a:ext cx="402339" cy="54462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522788" y="5901739"/>
            <a:ext cx="619631" cy="6338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637</Words>
  <Application>Microsoft Office PowerPoint</Application>
  <PresentationFormat>Custom</PresentationFormat>
  <Paragraphs>93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Century Gothic</vt:lpstr>
      <vt:lpstr>Arial</vt:lpstr>
      <vt:lpstr>Times New Roman</vt:lpstr>
      <vt:lpstr>Century Gothic Paneuropean</vt:lpstr>
      <vt:lpstr>Calibri</vt:lpstr>
      <vt:lpstr>Office Theme</vt:lpstr>
      <vt:lpstr>Simple Light</vt:lpstr>
      <vt:lpstr>Gulf of Guinea Northern Regions Social Cohesion (SOCO)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Corporate Infographic Collection Presentation</dc:title>
  <cp:lastModifiedBy>Richard Adofo Ansong</cp:lastModifiedBy>
  <cp:revision>21</cp:revision>
  <dcterms:created xsi:type="dcterms:W3CDTF">2006-08-16T00:00:00Z</dcterms:created>
  <dcterms:modified xsi:type="dcterms:W3CDTF">2023-05-01T10:40:00Z</dcterms:modified>
  <dc:identifier>DAFdRc6A_jc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2023-03-15T16:34:27Z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22a82add-2c53-46f6-a837-33025936b65e</vt:lpwstr>
  </property>
  <property fmtid="{D5CDD505-2E9C-101B-9397-08002B2CF9AE}" pid="7" name="MSIP_Label_defa4170-0d19-0005-0004-bc88714345d2_ActionId">
    <vt:lpwstr>808154d4-bebd-4260-a814-721369499e02</vt:lpwstr>
  </property>
  <property fmtid="{D5CDD505-2E9C-101B-9397-08002B2CF9AE}" pid="8" name="MSIP_Label_defa4170-0d19-0005-0004-bc88714345d2_ContentBits">
    <vt:lpwstr>0</vt:lpwstr>
  </property>
</Properties>
</file>