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0" r:id="rId3"/>
  </p:sldMasterIdLst>
  <p:notesMasterIdLst>
    <p:notesMasterId r:id="rId21"/>
  </p:notesMasterIdLst>
  <p:sldIdLst>
    <p:sldId id="260" r:id="rId4"/>
    <p:sldId id="2134803541" r:id="rId5"/>
    <p:sldId id="2134803529" r:id="rId6"/>
    <p:sldId id="2134803545" r:id="rId7"/>
    <p:sldId id="2134803537" r:id="rId8"/>
    <p:sldId id="2134803546" r:id="rId9"/>
    <p:sldId id="2134803559" r:id="rId10"/>
    <p:sldId id="2134803547" r:id="rId11"/>
    <p:sldId id="1064" r:id="rId12"/>
    <p:sldId id="2134803558" r:id="rId13"/>
    <p:sldId id="2134803562" r:id="rId14"/>
    <p:sldId id="268" r:id="rId15"/>
    <p:sldId id="2134803555" r:id="rId16"/>
    <p:sldId id="2134803556" r:id="rId17"/>
    <p:sldId id="2134803554" r:id="rId18"/>
    <p:sldId id="2134803563" r:id="rId19"/>
    <p:sldId id="26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aleway" pitchFamily="2" charset="0"/>
      <p:regular r:id="rId34"/>
      <p:bold r:id="rId35"/>
      <p:italic r:id="rId36"/>
      <p:boldItalic r:id="rId37"/>
    </p:embeddedFont>
    <p:embeddedFont>
      <p:font typeface="Tahoma" panose="020B0604030504040204" pitchFamily="3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1F91BE-D450-4823-0C75-36933C1B02B5}" name="Pamela Setorwu Nutsukpo" initials="PN" userId="b21fbf26cc4529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55309-33FB-3549-7C95-1ED3E4CEA6B9}" v="1" dt="2023-05-08T14:24:50.627"/>
    <p1510:client id="{8FCF4AAB-A0D4-9644-999D-7054763DDCFA}" v="2" dt="2023-05-03T21:54:45.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3333" autoAdjust="0"/>
  </p:normalViewPr>
  <p:slideViewPr>
    <p:cSldViewPr>
      <p:cViewPr varScale="1">
        <p:scale>
          <a:sx n="64" d="100"/>
          <a:sy n="64" d="100"/>
        </p:scale>
        <p:origin x="20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B2F52-761A-4A4E-A6E7-7DBA6A7A19B1}" type="datetimeFigureOut">
              <a:rPr lang="en-GB" smtClean="0"/>
              <a:t>08/05/2023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0A034-DE3F-42E9-8D89-91888E1E1AF7}" type="slidenum">
              <a:rPr lang="en-GB" smtClean="0"/>
              <a:t>‹#›</a:t>
            </a:fld>
            <a:endParaRPr lang="en-GB"/>
          </a:p>
        </p:txBody>
      </p:sp>
    </p:spTree>
    <p:extLst>
      <p:ext uri="{BB962C8B-B14F-4D97-AF65-F5344CB8AC3E}">
        <p14:creationId xmlns:p14="http://schemas.microsoft.com/office/powerpoint/2010/main" val="377646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c64e3775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c64e3775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701CF-BC91-4FE7-B4FC-70B46463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0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A0A034-DE3F-42E9-8D89-91888E1E1AF7}" type="slidenum">
              <a:rPr lang="en-GB" smtClean="0"/>
              <a:t>6</a:t>
            </a:fld>
            <a:endParaRPr lang="en-GB"/>
          </a:p>
        </p:txBody>
      </p:sp>
    </p:spTree>
    <p:extLst>
      <p:ext uri="{BB962C8B-B14F-4D97-AF65-F5344CB8AC3E}">
        <p14:creationId xmlns:p14="http://schemas.microsoft.com/office/powerpoint/2010/main" val="378550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3FF3C-574F-40EE-A6A8-8468582092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86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A0A034-DE3F-42E9-8D89-91888E1E1AF7}" type="slidenum">
              <a:rPr lang="en-GB" smtClean="0"/>
              <a:t>13</a:t>
            </a:fld>
            <a:endParaRPr lang="en-GB"/>
          </a:p>
        </p:txBody>
      </p:sp>
    </p:spTree>
    <p:extLst>
      <p:ext uri="{BB962C8B-B14F-4D97-AF65-F5344CB8AC3E}">
        <p14:creationId xmlns:p14="http://schemas.microsoft.com/office/powerpoint/2010/main" val="260076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F1A0A034-DE3F-42E9-8D89-91888E1E1AF7}" type="slidenum">
              <a:rPr lang="en-GB" smtClean="0"/>
              <a:t>15</a:t>
            </a:fld>
            <a:endParaRPr lang="en-GB"/>
          </a:p>
        </p:txBody>
      </p:sp>
    </p:spTree>
    <p:extLst>
      <p:ext uri="{BB962C8B-B14F-4D97-AF65-F5344CB8AC3E}">
        <p14:creationId xmlns:p14="http://schemas.microsoft.com/office/powerpoint/2010/main" val="11229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c64e3775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c64e3775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098154" y="744040"/>
            <a:ext cx="6016800" cy="1209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700"/>
              <a:buFont typeface="Times New Roman"/>
              <a:buNone/>
              <a:defRPr sz="3376"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2115500" y="2770089"/>
            <a:ext cx="13993200" cy="4499550"/>
          </a:xfrm>
          <a:prstGeom prst="rect">
            <a:avLst/>
          </a:prstGeom>
          <a:noFill/>
          <a:ln>
            <a:noFill/>
          </a:ln>
        </p:spPr>
        <p:txBody>
          <a:bodyPr spcFirstLastPara="1" wrap="square" lIns="91425" tIns="91425" rIns="91425" bIns="91425" anchor="t" anchorCtr="0">
            <a:noAutofit/>
          </a:bodyPr>
          <a:lstStyle>
            <a:lvl1pPr marL="571448" lvl="0" indent="-396842">
              <a:spcBef>
                <a:spcPts val="0"/>
              </a:spcBef>
              <a:spcAft>
                <a:spcPts val="0"/>
              </a:spcAft>
              <a:buSzPts val="1400"/>
              <a:buChar char="●"/>
              <a:defRPr/>
            </a:lvl1pPr>
            <a:lvl2pPr marL="1142892" lvl="1" indent="-396842">
              <a:spcBef>
                <a:spcPts val="0"/>
              </a:spcBef>
              <a:spcAft>
                <a:spcPts val="0"/>
              </a:spcAft>
              <a:buSzPts val="1400"/>
              <a:buChar char="○"/>
              <a:defRPr/>
            </a:lvl2pPr>
            <a:lvl3pPr marL="1714352" lvl="2" indent="-396842">
              <a:spcBef>
                <a:spcPts val="0"/>
              </a:spcBef>
              <a:spcAft>
                <a:spcPts val="0"/>
              </a:spcAft>
              <a:buSzPts val="1400"/>
              <a:buChar char="■"/>
              <a:defRPr/>
            </a:lvl3pPr>
            <a:lvl4pPr marL="2285796" lvl="3" indent="-396842">
              <a:spcBef>
                <a:spcPts val="0"/>
              </a:spcBef>
              <a:spcAft>
                <a:spcPts val="0"/>
              </a:spcAft>
              <a:buSzPts val="1400"/>
              <a:buChar char="●"/>
              <a:defRPr/>
            </a:lvl4pPr>
            <a:lvl5pPr marL="2857246" lvl="4" indent="-396842">
              <a:spcBef>
                <a:spcPts val="0"/>
              </a:spcBef>
              <a:spcAft>
                <a:spcPts val="0"/>
              </a:spcAft>
              <a:buSzPts val="1400"/>
              <a:buChar char="○"/>
              <a:defRPr/>
            </a:lvl5pPr>
            <a:lvl6pPr marL="3428690" lvl="5" indent="-396842">
              <a:spcBef>
                <a:spcPts val="0"/>
              </a:spcBef>
              <a:spcAft>
                <a:spcPts val="0"/>
              </a:spcAft>
              <a:buSzPts val="1400"/>
              <a:buChar char="■"/>
              <a:defRPr/>
            </a:lvl6pPr>
            <a:lvl7pPr marL="4000138" lvl="6" indent="-396842">
              <a:spcBef>
                <a:spcPts val="0"/>
              </a:spcBef>
              <a:spcAft>
                <a:spcPts val="0"/>
              </a:spcAft>
              <a:buSzPts val="1400"/>
              <a:buChar char="●"/>
              <a:defRPr/>
            </a:lvl7pPr>
            <a:lvl8pPr marL="4571582" lvl="7" indent="-396842">
              <a:spcBef>
                <a:spcPts val="0"/>
              </a:spcBef>
              <a:spcAft>
                <a:spcPts val="0"/>
              </a:spcAft>
              <a:buSzPts val="1400"/>
              <a:buChar char="○"/>
              <a:defRPr/>
            </a:lvl8pPr>
            <a:lvl9pPr marL="5143042" lvl="8" indent="-396842">
              <a:spcBef>
                <a:spcPts val="0"/>
              </a:spcBef>
              <a:spcAft>
                <a:spcPts val="0"/>
              </a:spcAft>
              <a:buSzPts val="1400"/>
              <a:buChar char="■"/>
              <a:defRPr/>
            </a:lvl9pPr>
          </a:lstStyle>
          <a:p>
            <a:endParaRPr/>
          </a:p>
        </p:txBody>
      </p:sp>
    </p:spTree>
    <p:extLst>
      <p:ext uri="{BB962C8B-B14F-4D97-AF65-F5344CB8AC3E}">
        <p14:creationId xmlns:p14="http://schemas.microsoft.com/office/powerpoint/2010/main" val="54046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Google Shape;17;p4"/>
          <p:cNvSpPr/>
          <p:nvPr/>
        </p:nvSpPr>
        <p:spPr>
          <a:xfrm>
            <a:off x="-672696" y="-42040"/>
            <a:ext cx="19378200" cy="10483200"/>
          </a:xfrm>
          <a:prstGeom prst="rect">
            <a:avLst/>
          </a:prstGeom>
          <a:solidFill>
            <a:schemeClr val="dk1"/>
          </a:solidFill>
          <a:ln>
            <a:noFill/>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sp>
        <p:nvSpPr>
          <p:cNvPr id="18" name="Google Shape;18;p4"/>
          <p:cNvSpPr/>
          <p:nvPr/>
        </p:nvSpPr>
        <p:spPr>
          <a:xfrm>
            <a:off x="-728800" y="8437016"/>
            <a:ext cx="19527600" cy="200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sp>
        <p:nvSpPr>
          <p:cNvPr id="19" name="Google Shape;19;p4"/>
          <p:cNvSpPr txBox="1">
            <a:spLocks noGrp="1"/>
          </p:cNvSpPr>
          <p:nvPr>
            <p:ph type="title"/>
          </p:nvPr>
        </p:nvSpPr>
        <p:spPr>
          <a:xfrm>
            <a:off x="822204" y="8675290"/>
            <a:ext cx="11343000" cy="729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Times New Roman"/>
              <a:buNone/>
              <a:defRPr sz="35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974600" y="9499985"/>
            <a:ext cx="8184600" cy="67275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
          <p:cNvPicPr preferRelativeResize="0"/>
          <p:nvPr/>
        </p:nvPicPr>
        <p:blipFill rotWithShape="1">
          <a:blip r:embed="rId2">
            <a:alphaModFix/>
          </a:blip>
          <a:srcRect l="238" r="238"/>
          <a:stretch/>
        </p:blipFill>
        <p:spPr>
          <a:xfrm>
            <a:off x="2729925" y="3071416"/>
            <a:ext cx="12972698" cy="2907564"/>
          </a:xfrm>
          <a:prstGeom prst="rect">
            <a:avLst/>
          </a:prstGeom>
          <a:noFill/>
          <a:ln>
            <a:noFill/>
          </a:ln>
        </p:spPr>
      </p:pic>
    </p:spTree>
    <p:extLst>
      <p:ext uri="{BB962C8B-B14F-4D97-AF65-F5344CB8AC3E}">
        <p14:creationId xmlns:p14="http://schemas.microsoft.com/office/powerpoint/2010/main" val="22339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4" name="Google Shape;24;p5"/>
          <p:cNvSpPr/>
          <p:nvPr/>
        </p:nvSpPr>
        <p:spPr>
          <a:xfrm>
            <a:off x="-672696" y="-42040"/>
            <a:ext cx="19378200" cy="10483200"/>
          </a:xfrm>
          <a:prstGeom prst="rect">
            <a:avLst/>
          </a:prstGeom>
          <a:solidFill>
            <a:schemeClr val="dk1"/>
          </a:solidFill>
          <a:ln>
            <a:noFill/>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pic>
        <p:nvPicPr>
          <p:cNvPr id="25" name="Google Shape;25;p5"/>
          <p:cNvPicPr preferRelativeResize="0"/>
          <p:nvPr/>
        </p:nvPicPr>
        <p:blipFill rotWithShape="1">
          <a:blip r:embed="rId2">
            <a:alphaModFix/>
          </a:blip>
          <a:srcRect t="1323" b="1323"/>
          <a:stretch/>
        </p:blipFill>
        <p:spPr>
          <a:xfrm>
            <a:off x="5505171" y="4652074"/>
            <a:ext cx="6780478" cy="1472480"/>
          </a:xfrm>
          <a:prstGeom prst="rect">
            <a:avLst/>
          </a:prstGeom>
          <a:noFill/>
          <a:ln>
            <a:noFill/>
          </a:ln>
        </p:spPr>
      </p:pic>
    </p:spTree>
    <p:extLst>
      <p:ext uri="{BB962C8B-B14F-4D97-AF65-F5344CB8AC3E}">
        <p14:creationId xmlns:p14="http://schemas.microsoft.com/office/powerpoint/2010/main" val="277642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623404" y="890055"/>
            <a:ext cx="17041200" cy="114525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9" name="Google Shape;29;p7"/>
          <p:cNvSpPr txBox="1">
            <a:spLocks noGrp="1"/>
          </p:cNvSpPr>
          <p:nvPr>
            <p:ph type="body" idx="1"/>
          </p:nvPr>
        </p:nvSpPr>
        <p:spPr>
          <a:xfrm>
            <a:off x="623404" y="2304946"/>
            <a:ext cx="7999800" cy="6832800"/>
          </a:xfrm>
          <a:prstGeom prst="rect">
            <a:avLst/>
          </a:prstGeom>
          <a:noFill/>
          <a:ln>
            <a:noFill/>
          </a:ln>
        </p:spPr>
        <p:txBody>
          <a:bodyPr spcFirstLastPara="1" wrap="square" lIns="91425" tIns="91425" rIns="91425" bIns="91425" anchor="ctr" anchorCtr="0">
            <a:noAutofit/>
          </a:bodyPr>
          <a:lstStyle>
            <a:lvl1pPr marL="571448" lvl="0" indent="-396842">
              <a:spcBef>
                <a:spcPts val="0"/>
              </a:spcBef>
              <a:spcAft>
                <a:spcPts val="0"/>
              </a:spcAft>
              <a:buSzPts val="1400"/>
              <a:buChar char="●"/>
              <a:defRPr sz="1750"/>
            </a:lvl1pPr>
            <a:lvl2pPr marL="1142892" lvl="1" indent="-380970">
              <a:spcBef>
                <a:spcPts val="0"/>
              </a:spcBef>
              <a:spcAft>
                <a:spcPts val="0"/>
              </a:spcAft>
              <a:buSzPts val="1200"/>
              <a:buChar char="○"/>
              <a:defRPr sz="1500"/>
            </a:lvl2pPr>
            <a:lvl3pPr marL="1714352" lvl="2" indent="-380970">
              <a:spcBef>
                <a:spcPts val="0"/>
              </a:spcBef>
              <a:spcAft>
                <a:spcPts val="0"/>
              </a:spcAft>
              <a:buSzPts val="1200"/>
              <a:buChar char="■"/>
              <a:defRPr sz="1500"/>
            </a:lvl3pPr>
            <a:lvl4pPr marL="2285796" lvl="3" indent="-380970">
              <a:spcBef>
                <a:spcPts val="0"/>
              </a:spcBef>
              <a:spcAft>
                <a:spcPts val="0"/>
              </a:spcAft>
              <a:buSzPts val="1200"/>
              <a:buChar char="●"/>
              <a:defRPr sz="1500"/>
            </a:lvl4pPr>
            <a:lvl5pPr marL="2857246" lvl="4" indent="-380970">
              <a:spcBef>
                <a:spcPts val="0"/>
              </a:spcBef>
              <a:spcAft>
                <a:spcPts val="0"/>
              </a:spcAft>
              <a:buSzPts val="1200"/>
              <a:buChar char="○"/>
              <a:defRPr sz="1500"/>
            </a:lvl5pPr>
            <a:lvl6pPr marL="3428690" lvl="5" indent="-380970">
              <a:spcBef>
                <a:spcPts val="0"/>
              </a:spcBef>
              <a:spcAft>
                <a:spcPts val="0"/>
              </a:spcAft>
              <a:buSzPts val="1200"/>
              <a:buChar char="■"/>
              <a:defRPr sz="1500"/>
            </a:lvl6pPr>
            <a:lvl7pPr marL="4000138" lvl="6" indent="-380970">
              <a:spcBef>
                <a:spcPts val="0"/>
              </a:spcBef>
              <a:spcAft>
                <a:spcPts val="0"/>
              </a:spcAft>
              <a:buSzPts val="1200"/>
              <a:buChar char="●"/>
              <a:defRPr sz="1500"/>
            </a:lvl7pPr>
            <a:lvl8pPr marL="4571582" lvl="7" indent="-380970">
              <a:spcBef>
                <a:spcPts val="0"/>
              </a:spcBef>
              <a:spcAft>
                <a:spcPts val="0"/>
              </a:spcAft>
              <a:buSzPts val="1200"/>
              <a:buChar char="○"/>
              <a:defRPr sz="1500"/>
            </a:lvl8pPr>
            <a:lvl9pPr marL="5143042" lvl="8" indent="-380970">
              <a:spcBef>
                <a:spcPts val="0"/>
              </a:spcBef>
              <a:spcAft>
                <a:spcPts val="0"/>
              </a:spcAft>
              <a:buSzPts val="1200"/>
              <a:buChar char="■"/>
              <a:defRPr sz="1500"/>
            </a:lvl9pPr>
          </a:lstStyle>
          <a:p>
            <a:endParaRPr/>
          </a:p>
        </p:txBody>
      </p:sp>
      <p:sp>
        <p:nvSpPr>
          <p:cNvPr id="30" name="Google Shape;30;p7"/>
          <p:cNvSpPr txBox="1">
            <a:spLocks noGrp="1"/>
          </p:cNvSpPr>
          <p:nvPr>
            <p:ph type="body" idx="2"/>
          </p:nvPr>
        </p:nvSpPr>
        <p:spPr>
          <a:xfrm>
            <a:off x="9664804" y="2304946"/>
            <a:ext cx="7999800" cy="6832800"/>
          </a:xfrm>
          <a:prstGeom prst="rect">
            <a:avLst/>
          </a:prstGeom>
          <a:noFill/>
          <a:ln>
            <a:noFill/>
          </a:ln>
        </p:spPr>
        <p:txBody>
          <a:bodyPr spcFirstLastPara="1" wrap="square" lIns="91425" tIns="91425" rIns="91425" bIns="91425" anchor="ctr" anchorCtr="0">
            <a:noAutofit/>
          </a:bodyPr>
          <a:lstStyle>
            <a:lvl1pPr marL="571448" lvl="0" indent="-396842">
              <a:spcBef>
                <a:spcPts val="0"/>
              </a:spcBef>
              <a:spcAft>
                <a:spcPts val="0"/>
              </a:spcAft>
              <a:buSzPts val="1400"/>
              <a:buChar char="●"/>
              <a:defRPr sz="1750"/>
            </a:lvl1pPr>
            <a:lvl2pPr marL="1142892" lvl="1" indent="-380970">
              <a:spcBef>
                <a:spcPts val="0"/>
              </a:spcBef>
              <a:spcAft>
                <a:spcPts val="0"/>
              </a:spcAft>
              <a:buSzPts val="1200"/>
              <a:buChar char="○"/>
              <a:defRPr sz="1500"/>
            </a:lvl2pPr>
            <a:lvl3pPr marL="1714352" lvl="2" indent="-380970">
              <a:spcBef>
                <a:spcPts val="0"/>
              </a:spcBef>
              <a:spcAft>
                <a:spcPts val="0"/>
              </a:spcAft>
              <a:buSzPts val="1200"/>
              <a:buChar char="■"/>
              <a:defRPr sz="1500"/>
            </a:lvl3pPr>
            <a:lvl4pPr marL="2285796" lvl="3" indent="-380970">
              <a:spcBef>
                <a:spcPts val="0"/>
              </a:spcBef>
              <a:spcAft>
                <a:spcPts val="0"/>
              </a:spcAft>
              <a:buSzPts val="1200"/>
              <a:buChar char="●"/>
              <a:defRPr sz="1500"/>
            </a:lvl4pPr>
            <a:lvl5pPr marL="2857246" lvl="4" indent="-380970">
              <a:spcBef>
                <a:spcPts val="0"/>
              </a:spcBef>
              <a:spcAft>
                <a:spcPts val="0"/>
              </a:spcAft>
              <a:buSzPts val="1200"/>
              <a:buChar char="○"/>
              <a:defRPr sz="1500"/>
            </a:lvl5pPr>
            <a:lvl6pPr marL="3428690" lvl="5" indent="-380970">
              <a:spcBef>
                <a:spcPts val="0"/>
              </a:spcBef>
              <a:spcAft>
                <a:spcPts val="0"/>
              </a:spcAft>
              <a:buSzPts val="1200"/>
              <a:buChar char="■"/>
              <a:defRPr sz="1500"/>
            </a:lvl6pPr>
            <a:lvl7pPr marL="4000138" lvl="6" indent="-380970">
              <a:spcBef>
                <a:spcPts val="0"/>
              </a:spcBef>
              <a:spcAft>
                <a:spcPts val="0"/>
              </a:spcAft>
              <a:buSzPts val="1200"/>
              <a:buChar char="●"/>
              <a:defRPr sz="1500"/>
            </a:lvl7pPr>
            <a:lvl8pPr marL="4571582" lvl="7" indent="-380970">
              <a:spcBef>
                <a:spcPts val="0"/>
              </a:spcBef>
              <a:spcAft>
                <a:spcPts val="0"/>
              </a:spcAft>
              <a:buSzPts val="1200"/>
              <a:buChar char="○"/>
              <a:defRPr sz="1500"/>
            </a:lvl8pPr>
            <a:lvl9pPr marL="5143042" lvl="8" indent="-380970">
              <a:spcBef>
                <a:spcPts val="0"/>
              </a:spcBef>
              <a:spcAft>
                <a:spcPts val="0"/>
              </a:spcAft>
              <a:buSzPts val="1200"/>
              <a:buChar char="■"/>
              <a:defRPr sz="1500"/>
            </a:lvl9pPr>
          </a:lstStyle>
          <a:p>
            <a:endParaRPr/>
          </a:p>
        </p:txBody>
      </p:sp>
      <p:sp>
        <p:nvSpPr>
          <p:cNvPr id="31" name="Google Shape;31;p7"/>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789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23404" y="890055"/>
            <a:ext cx="17041200" cy="114525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4" name="Google Shape;34;p8"/>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046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623400" y="1111197"/>
            <a:ext cx="5616000" cy="15115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3000"/>
            </a:lvl1pPr>
            <a:lvl2pPr lvl="1">
              <a:spcBef>
                <a:spcPts val="0"/>
              </a:spcBef>
              <a:spcAft>
                <a:spcPts val="0"/>
              </a:spcAft>
              <a:buSzPts val="2400"/>
              <a:buChar char="○"/>
              <a:defRPr sz="3000"/>
            </a:lvl2pPr>
            <a:lvl3pPr lvl="2">
              <a:spcBef>
                <a:spcPts val="0"/>
              </a:spcBef>
              <a:spcAft>
                <a:spcPts val="0"/>
              </a:spcAft>
              <a:buSzPts val="2400"/>
              <a:buChar char="■"/>
              <a:defRPr sz="3000"/>
            </a:lvl3pPr>
            <a:lvl4pPr lvl="3">
              <a:spcBef>
                <a:spcPts val="0"/>
              </a:spcBef>
              <a:spcAft>
                <a:spcPts val="0"/>
              </a:spcAft>
              <a:buSzPts val="2400"/>
              <a:buChar char="●"/>
              <a:defRPr sz="3000"/>
            </a:lvl4pPr>
            <a:lvl5pPr lvl="4">
              <a:spcBef>
                <a:spcPts val="0"/>
              </a:spcBef>
              <a:spcAft>
                <a:spcPts val="0"/>
              </a:spcAft>
              <a:buSzPts val="2400"/>
              <a:buChar char="○"/>
              <a:defRPr sz="3000"/>
            </a:lvl5pPr>
            <a:lvl6pPr lvl="5">
              <a:spcBef>
                <a:spcPts val="0"/>
              </a:spcBef>
              <a:spcAft>
                <a:spcPts val="0"/>
              </a:spcAft>
              <a:buSzPts val="2400"/>
              <a:buChar char="■"/>
              <a:defRPr sz="3000"/>
            </a:lvl6pPr>
            <a:lvl7pPr lvl="6">
              <a:spcBef>
                <a:spcPts val="0"/>
              </a:spcBef>
              <a:spcAft>
                <a:spcPts val="0"/>
              </a:spcAft>
              <a:buSzPts val="2400"/>
              <a:buChar char="●"/>
              <a:defRPr sz="3000"/>
            </a:lvl7pPr>
            <a:lvl8pPr lvl="7">
              <a:spcBef>
                <a:spcPts val="0"/>
              </a:spcBef>
              <a:spcAft>
                <a:spcPts val="0"/>
              </a:spcAft>
              <a:buSzPts val="2400"/>
              <a:buChar char="○"/>
              <a:defRPr sz="3000"/>
            </a:lvl8pPr>
            <a:lvl9pPr lvl="8">
              <a:spcBef>
                <a:spcPts val="0"/>
              </a:spcBef>
              <a:spcAft>
                <a:spcPts val="0"/>
              </a:spcAft>
              <a:buSzPts val="2400"/>
              <a:buChar char="■"/>
              <a:defRPr sz="3000"/>
            </a:lvl9pPr>
          </a:lstStyle>
          <a:p>
            <a:endParaRPr/>
          </a:p>
        </p:txBody>
      </p:sp>
      <p:sp>
        <p:nvSpPr>
          <p:cNvPr id="37" name="Google Shape;37;p9"/>
          <p:cNvSpPr txBox="1">
            <a:spLocks noGrp="1"/>
          </p:cNvSpPr>
          <p:nvPr>
            <p:ph type="body" idx="1"/>
          </p:nvPr>
        </p:nvSpPr>
        <p:spPr>
          <a:xfrm>
            <a:off x="623400" y="2779201"/>
            <a:ext cx="5616000" cy="6358950"/>
          </a:xfrm>
          <a:prstGeom prst="rect">
            <a:avLst/>
          </a:prstGeom>
          <a:noFill/>
          <a:ln>
            <a:noFill/>
          </a:ln>
        </p:spPr>
        <p:txBody>
          <a:bodyPr spcFirstLastPara="1" wrap="square" lIns="91425" tIns="91425" rIns="91425" bIns="91425" anchor="ctr" anchorCtr="0">
            <a:noAutofit/>
          </a:bodyPr>
          <a:lstStyle>
            <a:lvl1pPr marL="571448" lvl="0" indent="-380970">
              <a:spcBef>
                <a:spcPts val="0"/>
              </a:spcBef>
              <a:spcAft>
                <a:spcPts val="0"/>
              </a:spcAft>
              <a:buSzPts val="1200"/>
              <a:buChar char="●"/>
              <a:defRPr sz="1500"/>
            </a:lvl1pPr>
            <a:lvl2pPr marL="1142892" lvl="1" indent="-380970">
              <a:spcBef>
                <a:spcPts val="0"/>
              </a:spcBef>
              <a:spcAft>
                <a:spcPts val="0"/>
              </a:spcAft>
              <a:buSzPts val="1200"/>
              <a:buChar char="○"/>
              <a:defRPr sz="1500"/>
            </a:lvl2pPr>
            <a:lvl3pPr marL="1714352" lvl="2" indent="-380970">
              <a:spcBef>
                <a:spcPts val="0"/>
              </a:spcBef>
              <a:spcAft>
                <a:spcPts val="0"/>
              </a:spcAft>
              <a:buSzPts val="1200"/>
              <a:buChar char="■"/>
              <a:defRPr sz="1500"/>
            </a:lvl3pPr>
            <a:lvl4pPr marL="2285796" lvl="3" indent="-380970">
              <a:spcBef>
                <a:spcPts val="0"/>
              </a:spcBef>
              <a:spcAft>
                <a:spcPts val="0"/>
              </a:spcAft>
              <a:buSzPts val="1200"/>
              <a:buChar char="●"/>
              <a:defRPr sz="1500"/>
            </a:lvl4pPr>
            <a:lvl5pPr marL="2857246" lvl="4" indent="-380970">
              <a:spcBef>
                <a:spcPts val="0"/>
              </a:spcBef>
              <a:spcAft>
                <a:spcPts val="0"/>
              </a:spcAft>
              <a:buSzPts val="1200"/>
              <a:buChar char="○"/>
              <a:defRPr sz="1500"/>
            </a:lvl5pPr>
            <a:lvl6pPr marL="3428690" lvl="5" indent="-380970">
              <a:spcBef>
                <a:spcPts val="0"/>
              </a:spcBef>
              <a:spcAft>
                <a:spcPts val="0"/>
              </a:spcAft>
              <a:buSzPts val="1200"/>
              <a:buChar char="■"/>
              <a:defRPr sz="1500"/>
            </a:lvl6pPr>
            <a:lvl7pPr marL="4000138" lvl="6" indent="-380970">
              <a:spcBef>
                <a:spcPts val="0"/>
              </a:spcBef>
              <a:spcAft>
                <a:spcPts val="0"/>
              </a:spcAft>
              <a:buSzPts val="1200"/>
              <a:buChar char="●"/>
              <a:defRPr sz="1500"/>
            </a:lvl7pPr>
            <a:lvl8pPr marL="4571582" lvl="7" indent="-380970">
              <a:spcBef>
                <a:spcPts val="0"/>
              </a:spcBef>
              <a:spcAft>
                <a:spcPts val="0"/>
              </a:spcAft>
              <a:buSzPts val="1200"/>
              <a:buChar char="○"/>
              <a:defRPr sz="1500"/>
            </a:lvl8pPr>
            <a:lvl9pPr marL="5143042" lvl="8" indent="-380970">
              <a:spcBef>
                <a:spcPts val="0"/>
              </a:spcBef>
              <a:spcAft>
                <a:spcPts val="0"/>
              </a:spcAft>
              <a:buSzPts val="1200"/>
              <a:buChar char="■"/>
              <a:defRPr sz="1500"/>
            </a:lvl9pPr>
          </a:lstStyle>
          <a:p>
            <a:endParaRPr/>
          </a:p>
        </p:txBody>
      </p:sp>
      <p:sp>
        <p:nvSpPr>
          <p:cNvPr id="38" name="Google Shape;38;p9"/>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407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11"/>
          <p:cNvSpPr/>
          <p:nvPr/>
        </p:nvSpPr>
        <p:spPr>
          <a:xfrm>
            <a:off x="9144000" y="-248"/>
            <a:ext cx="9144000" cy="10287000"/>
          </a:xfrm>
          <a:prstGeom prst="rect">
            <a:avLst/>
          </a:prstGeom>
          <a:solidFill>
            <a:schemeClr val="lt2"/>
          </a:solidFill>
          <a:ln>
            <a:noFill/>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sp>
        <p:nvSpPr>
          <p:cNvPr id="44" name="Google Shape;44;p11"/>
          <p:cNvSpPr txBox="1">
            <a:spLocks noGrp="1"/>
          </p:cNvSpPr>
          <p:nvPr>
            <p:ph type="title"/>
          </p:nvPr>
        </p:nvSpPr>
        <p:spPr>
          <a:xfrm>
            <a:off x="531004" y="2466350"/>
            <a:ext cx="8090400" cy="2964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5250"/>
            </a:lvl1pPr>
            <a:lvl2pPr lvl="1" algn="ctr">
              <a:spcBef>
                <a:spcPts val="0"/>
              </a:spcBef>
              <a:spcAft>
                <a:spcPts val="0"/>
              </a:spcAft>
              <a:buSzPts val="4200"/>
              <a:buChar char="○"/>
              <a:defRPr sz="5250"/>
            </a:lvl2pPr>
            <a:lvl3pPr lvl="2" algn="ctr">
              <a:spcBef>
                <a:spcPts val="0"/>
              </a:spcBef>
              <a:spcAft>
                <a:spcPts val="0"/>
              </a:spcAft>
              <a:buSzPts val="4200"/>
              <a:buChar char="■"/>
              <a:defRPr sz="5250"/>
            </a:lvl3pPr>
            <a:lvl4pPr lvl="3" algn="ctr">
              <a:spcBef>
                <a:spcPts val="0"/>
              </a:spcBef>
              <a:spcAft>
                <a:spcPts val="0"/>
              </a:spcAft>
              <a:buSzPts val="4200"/>
              <a:buChar char="●"/>
              <a:defRPr sz="5250"/>
            </a:lvl4pPr>
            <a:lvl5pPr lvl="4" algn="ctr">
              <a:spcBef>
                <a:spcPts val="0"/>
              </a:spcBef>
              <a:spcAft>
                <a:spcPts val="0"/>
              </a:spcAft>
              <a:buSzPts val="4200"/>
              <a:buChar char="○"/>
              <a:defRPr sz="5250"/>
            </a:lvl5pPr>
            <a:lvl6pPr lvl="5" algn="ctr">
              <a:spcBef>
                <a:spcPts val="0"/>
              </a:spcBef>
              <a:spcAft>
                <a:spcPts val="0"/>
              </a:spcAft>
              <a:buSzPts val="4200"/>
              <a:buChar char="■"/>
              <a:defRPr sz="5250"/>
            </a:lvl6pPr>
            <a:lvl7pPr lvl="6" algn="ctr">
              <a:spcBef>
                <a:spcPts val="0"/>
              </a:spcBef>
              <a:spcAft>
                <a:spcPts val="0"/>
              </a:spcAft>
              <a:buSzPts val="4200"/>
              <a:buChar char="●"/>
              <a:defRPr sz="5250"/>
            </a:lvl7pPr>
            <a:lvl8pPr lvl="7" algn="ctr">
              <a:spcBef>
                <a:spcPts val="0"/>
              </a:spcBef>
              <a:spcAft>
                <a:spcPts val="0"/>
              </a:spcAft>
              <a:buSzPts val="4200"/>
              <a:buChar char="○"/>
              <a:defRPr sz="5250"/>
            </a:lvl8pPr>
            <a:lvl9pPr lvl="8" algn="ctr">
              <a:spcBef>
                <a:spcPts val="0"/>
              </a:spcBef>
              <a:spcAft>
                <a:spcPts val="0"/>
              </a:spcAft>
              <a:buSzPts val="4200"/>
              <a:buChar char="■"/>
              <a:defRPr sz="5250"/>
            </a:lvl9pPr>
          </a:lstStyle>
          <a:p>
            <a:endParaRPr/>
          </a:p>
        </p:txBody>
      </p:sp>
      <p:sp>
        <p:nvSpPr>
          <p:cNvPr id="45" name="Google Shape;45;p11"/>
          <p:cNvSpPr txBox="1">
            <a:spLocks noGrp="1"/>
          </p:cNvSpPr>
          <p:nvPr>
            <p:ph type="subTitle" idx="1"/>
          </p:nvPr>
        </p:nvSpPr>
        <p:spPr>
          <a:xfrm>
            <a:off x="531004" y="5606147"/>
            <a:ext cx="8090400" cy="24700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626"/>
            </a:lvl1pPr>
            <a:lvl2pPr lvl="1" algn="ctr">
              <a:lnSpc>
                <a:spcPct val="100000"/>
              </a:lnSpc>
              <a:spcBef>
                <a:spcPts val="0"/>
              </a:spcBef>
              <a:spcAft>
                <a:spcPts val="0"/>
              </a:spcAft>
              <a:buSzPts val="2100"/>
              <a:buNone/>
              <a:defRPr sz="2626"/>
            </a:lvl2pPr>
            <a:lvl3pPr lvl="2" algn="ctr">
              <a:lnSpc>
                <a:spcPct val="100000"/>
              </a:lnSpc>
              <a:spcBef>
                <a:spcPts val="0"/>
              </a:spcBef>
              <a:spcAft>
                <a:spcPts val="0"/>
              </a:spcAft>
              <a:buSzPts val="2100"/>
              <a:buNone/>
              <a:defRPr sz="2626"/>
            </a:lvl3pPr>
            <a:lvl4pPr lvl="3" algn="ctr">
              <a:lnSpc>
                <a:spcPct val="100000"/>
              </a:lnSpc>
              <a:spcBef>
                <a:spcPts val="0"/>
              </a:spcBef>
              <a:spcAft>
                <a:spcPts val="0"/>
              </a:spcAft>
              <a:buSzPts val="2100"/>
              <a:buNone/>
              <a:defRPr sz="2626"/>
            </a:lvl4pPr>
            <a:lvl5pPr lvl="4" algn="ctr">
              <a:lnSpc>
                <a:spcPct val="100000"/>
              </a:lnSpc>
              <a:spcBef>
                <a:spcPts val="0"/>
              </a:spcBef>
              <a:spcAft>
                <a:spcPts val="0"/>
              </a:spcAft>
              <a:buSzPts val="2100"/>
              <a:buNone/>
              <a:defRPr sz="2626"/>
            </a:lvl5pPr>
            <a:lvl6pPr lvl="5" algn="ctr">
              <a:lnSpc>
                <a:spcPct val="100000"/>
              </a:lnSpc>
              <a:spcBef>
                <a:spcPts val="0"/>
              </a:spcBef>
              <a:spcAft>
                <a:spcPts val="0"/>
              </a:spcAft>
              <a:buSzPts val="2100"/>
              <a:buNone/>
              <a:defRPr sz="2626"/>
            </a:lvl6pPr>
            <a:lvl7pPr lvl="6" algn="ctr">
              <a:lnSpc>
                <a:spcPct val="100000"/>
              </a:lnSpc>
              <a:spcBef>
                <a:spcPts val="0"/>
              </a:spcBef>
              <a:spcAft>
                <a:spcPts val="0"/>
              </a:spcAft>
              <a:buSzPts val="2100"/>
              <a:buNone/>
              <a:defRPr sz="2626"/>
            </a:lvl7pPr>
            <a:lvl8pPr lvl="7" algn="ctr">
              <a:lnSpc>
                <a:spcPct val="100000"/>
              </a:lnSpc>
              <a:spcBef>
                <a:spcPts val="0"/>
              </a:spcBef>
              <a:spcAft>
                <a:spcPts val="0"/>
              </a:spcAft>
              <a:buSzPts val="2100"/>
              <a:buNone/>
              <a:defRPr sz="2626"/>
            </a:lvl8pPr>
            <a:lvl9pPr lvl="8" algn="ctr">
              <a:lnSpc>
                <a:spcPct val="100000"/>
              </a:lnSpc>
              <a:spcBef>
                <a:spcPts val="0"/>
              </a:spcBef>
              <a:spcAft>
                <a:spcPts val="0"/>
              </a:spcAft>
              <a:buSzPts val="2100"/>
              <a:buNone/>
              <a:defRPr sz="2626"/>
            </a:lvl9pPr>
          </a:lstStyle>
          <a:p>
            <a:endParaRPr/>
          </a:p>
        </p:txBody>
      </p:sp>
      <p:sp>
        <p:nvSpPr>
          <p:cNvPr id="46" name="Google Shape;46;p11"/>
          <p:cNvSpPr txBox="1">
            <a:spLocks noGrp="1"/>
          </p:cNvSpPr>
          <p:nvPr>
            <p:ph type="body" idx="2"/>
          </p:nvPr>
        </p:nvSpPr>
        <p:spPr>
          <a:xfrm>
            <a:off x="9879004" y="1448147"/>
            <a:ext cx="7674000" cy="7390350"/>
          </a:xfrm>
          <a:prstGeom prst="rect">
            <a:avLst/>
          </a:prstGeom>
          <a:noFill/>
          <a:ln>
            <a:noFill/>
          </a:ln>
        </p:spPr>
        <p:txBody>
          <a:bodyPr spcFirstLastPara="1" wrap="square" lIns="91425" tIns="91425" rIns="91425" bIns="91425" anchor="ctr" anchorCtr="0">
            <a:noAutofit/>
          </a:bodyPr>
          <a:lstStyle>
            <a:lvl1pPr marL="571448" lvl="0" indent="-396842">
              <a:spcBef>
                <a:spcPts val="0"/>
              </a:spcBef>
              <a:spcAft>
                <a:spcPts val="0"/>
              </a:spcAft>
              <a:buSzPts val="1400"/>
              <a:buChar char="●"/>
              <a:defRPr/>
            </a:lvl1pPr>
            <a:lvl2pPr marL="1142892" lvl="1" indent="-396842">
              <a:spcBef>
                <a:spcPts val="0"/>
              </a:spcBef>
              <a:spcAft>
                <a:spcPts val="0"/>
              </a:spcAft>
              <a:buSzPts val="1400"/>
              <a:buChar char="○"/>
              <a:defRPr/>
            </a:lvl2pPr>
            <a:lvl3pPr marL="1714352" lvl="2" indent="-396842">
              <a:spcBef>
                <a:spcPts val="0"/>
              </a:spcBef>
              <a:spcAft>
                <a:spcPts val="0"/>
              </a:spcAft>
              <a:buSzPts val="1400"/>
              <a:buChar char="■"/>
              <a:defRPr/>
            </a:lvl3pPr>
            <a:lvl4pPr marL="2285796" lvl="3" indent="-396842">
              <a:spcBef>
                <a:spcPts val="0"/>
              </a:spcBef>
              <a:spcAft>
                <a:spcPts val="0"/>
              </a:spcAft>
              <a:buSzPts val="1400"/>
              <a:buChar char="●"/>
              <a:defRPr/>
            </a:lvl4pPr>
            <a:lvl5pPr marL="2857246" lvl="4" indent="-396842">
              <a:spcBef>
                <a:spcPts val="0"/>
              </a:spcBef>
              <a:spcAft>
                <a:spcPts val="0"/>
              </a:spcAft>
              <a:buSzPts val="1400"/>
              <a:buChar char="○"/>
              <a:defRPr/>
            </a:lvl5pPr>
            <a:lvl6pPr marL="3428690" lvl="5" indent="-396842">
              <a:spcBef>
                <a:spcPts val="0"/>
              </a:spcBef>
              <a:spcAft>
                <a:spcPts val="0"/>
              </a:spcAft>
              <a:buSzPts val="1400"/>
              <a:buChar char="■"/>
              <a:defRPr/>
            </a:lvl6pPr>
            <a:lvl7pPr marL="4000138" lvl="6" indent="-396842">
              <a:spcBef>
                <a:spcPts val="0"/>
              </a:spcBef>
              <a:spcAft>
                <a:spcPts val="0"/>
              </a:spcAft>
              <a:buSzPts val="1400"/>
              <a:buChar char="●"/>
              <a:defRPr/>
            </a:lvl7pPr>
            <a:lvl8pPr marL="4571582" lvl="7" indent="-396842">
              <a:spcBef>
                <a:spcPts val="0"/>
              </a:spcBef>
              <a:spcAft>
                <a:spcPts val="0"/>
              </a:spcAft>
              <a:buSzPts val="1400"/>
              <a:buChar char="○"/>
              <a:defRPr/>
            </a:lvl8pPr>
            <a:lvl9pPr marL="5143042" lvl="8" indent="-396842">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86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3"/>
          <p:cNvSpPr txBox="1">
            <a:spLocks noGrp="1"/>
          </p:cNvSpPr>
          <p:nvPr>
            <p:ph type="title" hasCustomPrompt="1"/>
          </p:nvPr>
        </p:nvSpPr>
        <p:spPr>
          <a:xfrm>
            <a:off x="623404" y="2212247"/>
            <a:ext cx="17041200" cy="392715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5000"/>
            </a:lvl1pPr>
            <a:lvl2pPr lvl="1" algn="ctr">
              <a:spcBef>
                <a:spcPts val="0"/>
              </a:spcBef>
              <a:spcAft>
                <a:spcPts val="0"/>
              </a:spcAft>
              <a:buSzPts val="12000"/>
              <a:buChar char="○"/>
              <a:defRPr sz="15000"/>
            </a:lvl2pPr>
            <a:lvl3pPr lvl="2" algn="ctr">
              <a:spcBef>
                <a:spcPts val="0"/>
              </a:spcBef>
              <a:spcAft>
                <a:spcPts val="0"/>
              </a:spcAft>
              <a:buSzPts val="12000"/>
              <a:buChar char="■"/>
              <a:defRPr sz="15000"/>
            </a:lvl3pPr>
            <a:lvl4pPr lvl="3" algn="ctr">
              <a:spcBef>
                <a:spcPts val="0"/>
              </a:spcBef>
              <a:spcAft>
                <a:spcPts val="0"/>
              </a:spcAft>
              <a:buSzPts val="12000"/>
              <a:buChar char="●"/>
              <a:defRPr sz="15000"/>
            </a:lvl4pPr>
            <a:lvl5pPr lvl="4" algn="ctr">
              <a:spcBef>
                <a:spcPts val="0"/>
              </a:spcBef>
              <a:spcAft>
                <a:spcPts val="0"/>
              </a:spcAft>
              <a:buSzPts val="12000"/>
              <a:buChar char="○"/>
              <a:defRPr sz="15000"/>
            </a:lvl5pPr>
            <a:lvl6pPr lvl="5" algn="ctr">
              <a:spcBef>
                <a:spcPts val="0"/>
              </a:spcBef>
              <a:spcAft>
                <a:spcPts val="0"/>
              </a:spcAft>
              <a:buSzPts val="12000"/>
              <a:buChar char="■"/>
              <a:defRPr sz="15000"/>
            </a:lvl6pPr>
            <a:lvl7pPr lvl="6" algn="ctr">
              <a:spcBef>
                <a:spcPts val="0"/>
              </a:spcBef>
              <a:spcAft>
                <a:spcPts val="0"/>
              </a:spcAft>
              <a:buSzPts val="12000"/>
              <a:buChar char="●"/>
              <a:defRPr sz="15000"/>
            </a:lvl7pPr>
            <a:lvl8pPr lvl="7" algn="ctr">
              <a:spcBef>
                <a:spcPts val="0"/>
              </a:spcBef>
              <a:spcAft>
                <a:spcPts val="0"/>
              </a:spcAft>
              <a:buSzPts val="12000"/>
              <a:buChar char="○"/>
              <a:defRPr sz="15000"/>
            </a:lvl8pPr>
            <a:lvl9pPr lvl="8" algn="ctr">
              <a:spcBef>
                <a:spcPts val="0"/>
              </a:spcBef>
              <a:spcAft>
                <a:spcPts val="0"/>
              </a:spcAft>
              <a:buSzPts val="12000"/>
              <a:buChar char="■"/>
              <a:defRPr sz="15000"/>
            </a:lvl9pPr>
          </a:lstStyle>
          <a:p>
            <a:r>
              <a:t>xx%</a:t>
            </a:r>
          </a:p>
        </p:txBody>
      </p:sp>
      <p:sp>
        <p:nvSpPr>
          <p:cNvPr id="53" name="Google Shape;53;p13"/>
          <p:cNvSpPr txBox="1">
            <a:spLocks noGrp="1"/>
          </p:cNvSpPr>
          <p:nvPr>
            <p:ph type="body" idx="1"/>
          </p:nvPr>
        </p:nvSpPr>
        <p:spPr>
          <a:xfrm>
            <a:off x="623404" y="6304457"/>
            <a:ext cx="17041200" cy="2601450"/>
          </a:xfrm>
          <a:prstGeom prst="rect">
            <a:avLst/>
          </a:prstGeom>
          <a:noFill/>
          <a:ln>
            <a:noFill/>
          </a:ln>
        </p:spPr>
        <p:txBody>
          <a:bodyPr spcFirstLastPara="1" wrap="square" lIns="91425" tIns="91425" rIns="91425" bIns="91425" anchor="ctr" anchorCtr="0">
            <a:noAutofit/>
          </a:bodyPr>
          <a:lstStyle>
            <a:lvl1pPr marL="571448" lvl="0" indent="-396842" algn="ctr">
              <a:spcBef>
                <a:spcPts val="0"/>
              </a:spcBef>
              <a:spcAft>
                <a:spcPts val="0"/>
              </a:spcAft>
              <a:buSzPts val="1400"/>
              <a:buChar char="●"/>
              <a:defRPr/>
            </a:lvl1pPr>
            <a:lvl2pPr marL="1142892" lvl="1" indent="-396842" algn="ctr">
              <a:spcBef>
                <a:spcPts val="0"/>
              </a:spcBef>
              <a:spcAft>
                <a:spcPts val="0"/>
              </a:spcAft>
              <a:buSzPts val="1400"/>
              <a:buChar char="○"/>
              <a:defRPr/>
            </a:lvl2pPr>
            <a:lvl3pPr marL="1714352" lvl="2" indent="-396842" algn="ctr">
              <a:spcBef>
                <a:spcPts val="0"/>
              </a:spcBef>
              <a:spcAft>
                <a:spcPts val="0"/>
              </a:spcAft>
              <a:buSzPts val="1400"/>
              <a:buChar char="■"/>
              <a:defRPr/>
            </a:lvl3pPr>
            <a:lvl4pPr marL="2285796" lvl="3" indent="-396842" algn="ctr">
              <a:spcBef>
                <a:spcPts val="0"/>
              </a:spcBef>
              <a:spcAft>
                <a:spcPts val="0"/>
              </a:spcAft>
              <a:buSzPts val="1400"/>
              <a:buChar char="●"/>
              <a:defRPr/>
            </a:lvl4pPr>
            <a:lvl5pPr marL="2857246" lvl="4" indent="-396842" algn="ctr">
              <a:spcBef>
                <a:spcPts val="0"/>
              </a:spcBef>
              <a:spcAft>
                <a:spcPts val="0"/>
              </a:spcAft>
              <a:buSzPts val="1400"/>
              <a:buChar char="○"/>
              <a:defRPr/>
            </a:lvl5pPr>
            <a:lvl6pPr marL="3428690" lvl="5" indent="-396842" algn="ctr">
              <a:spcBef>
                <a:spcPts val="0"/>
              </a:spcBef>
              <a:spcAft>
                <a:spcPts val="0"/>
              </a:spcAft>
              <a:buSzPts val="1400"/>
              <a:buChar char="■"/>
              <a:defRPr/>
            </a:lvl6pPr>
            <a:lvl7pPr marL="4000138" lvl="6" indent="-396842" algn="ctr">
              <a:spcBef>
                <a:spcPts val="0"/>
              </a:spcBef>
              <a:spcAft>
                <a:spcPts val="0"/>
              </a:spcAft>
              <a:buSzPts val="1400"/>
              <a:buChar char="●"/>
              <a:defRPr/>
            </a:lvl7pPr>
            <a:lvl8pPr marL="4571582" lvl="7" indent="-396842" algn="ctr">
              <a:spcBef>
                <a:spcPts val="0"/>
              </a:spcBef>
              <a:spcAft>
                <a:spcPts val="0"/>
              </a:spcAft>
              <a:buSzPts val="1400"/>
              <a:buChar char="○"/>
              <a:defRPr/>
            </a:lvl8pPr>
            <a:lvl9pPr marL="5143042" lvl="8" indent="-396842" algn="ctr">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16944916" y="9326431"/>
            <a:ext cx="1097400" cy="78705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055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9DE8-C50E-4D7C-8B09-B17714FA5F6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BE2011C5-6BDE-4B18-8546-49015734901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8331159-DEC3-437B-99D7-E8B8FCDBF083}"/>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B58170FD-4283-47DF-AB06-D3E21191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7F58C-D9BC-4F46-AE2B-F76A308787AE}"/>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46743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A727-39A9-4563-BE2E-E949B758E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E27CC-E32F-40ED-9E8B-CB4986F44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1EA4-3406-447D-B0FD-2A928B887E43}"/>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DD40EB70-BEF3-4E2A-9229-C25A647C0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41CBB-0A2A-408E-BDF6-590C9F5E3114}"/>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327057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042D-8B95-46D5-A593-13D05A4262EE}"/>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4C5C81ED-98AC-42BA-80FD-AC20250891B7}"/>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471E-DB91-4E01-912F-C737180622DA}"/>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4098DB8E-CCA4-448F-B17A-084F5EAD5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741E-F17D-417B-A671-75F7D804C5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4259300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3B34-D056-443D-80B1-03CB36AA1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13A8F-E14F-48C0-A241-EAAE8D50E3C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909BD-F299-4A27-A22F-AE730A6404B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2EFF6-A90A-4808-A2AB-B0EB977240F8}"/>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6" name="Footer Placeholder 5">
            <a:extLst>
              <a:ext uri="{FF2B5EF4-FFF2-40B4-BE49-F238E27FC236}">
                <a16:creationId xmlns:a16="http://schemas.microsoft.com/office/drawing/2014/main" id="{2E3EA184-991C-4248-BD66-36B41556D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7AFCA-9209-4243-A04E-03CF5156B633}"/>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607750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011D-5D34-454E-92D4-71F8F6334F47}"/>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30FF5-2DD3-4031-BA07-8FD01433836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BA428D7-6A91-4158-A4BC-070902DE4D29}"/>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8A7E0-3A18-4962-A032-4D41652E0A1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67AF1-9485-4A89-A597-24A21C03FCF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5ACED1-6909-46D4-816E-DBAB2A57E432}"/>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8" name="Footer Placeholder 7">
            <a:extLst>
              <a:ext uri="{FF2B5EF4-FFF2-40B4-BE49-F238E27FC236}">
                <a16:creationId xmlns:a16="http://schemas.microsoft.com/office/drawing/2014/main" id="{2C59FD74-8D72-4CA7-BD57-07EB864609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ACEC6-E1B1-40DA-B0AD-E84764BD2C4A}"/>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926099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7A1F-5C15-4697-A9BC-AAB7160C5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7FAAD-FFB8-4BE4-B0E5-1CBB8670D7A6}"/>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4" name="Footer Placeholder 3">
            <a:extLst>
              <a:ext uri="{FF2B5EF4-FFF2-40B4-BE49-F238E27FC236}">
                <a16:creationId xmlns:a16="http://schemas.microsoft.com/office/drawing/2014/main" id="{34058287-D8CA-4D42-A6DE-CC51E09A90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5BF175-FB44-4324-B991-F6861C79BF8B}"/>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674982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8534A-DB4B-4F73-8C32-4DC1C56EF341}"/>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3" name="Footer Placeholder 2">
            <a:extLst>
              <a:ext uri="{FF2B5EF4-FFF2-40B4-BE49-F238E27FC236}">
                <a16:creationId xmlns:a16="http://schemas.microsoft.com/office/drawing/2014/main" id="{20291994-EA44-447D-8D32-A45838C88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F0057-D213-4012-9C27-F65CE6756A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13851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269E-2002-4B55-89D4-BA366CDFBD6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E2687F9-F704-4CDC-B4EE-27825E7955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86F700-E419-4F1C-AE30-6B746484FE9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DB86786-151A-4249-A152-32420B6B512F}"/>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6" name="Footer Placeholder 5">
            <a:extLst>
              <a:ext uri="{FF2B5EF4-FFF2-40B4-BE49-F238E27FC236}">
                <a16:creationId xmlns:a16="http://schemas.microsoft.com/office/drawing/2014/main" id="{8172B9A0-DCE5-4E4D-82D1-382680F0F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EF3A8-4379-4A67-8DEB-C475AD658656}"/>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767894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8F15-9433-4835-9E02-381CB7F11A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9AEC581-98C4-4663-A423-C4491062F4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12E972AD-10F8-452C-80AB-398515537A9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7664F33-6772-4451-92D7-A90ABCAB83DB}"/>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6" name="Footer Placeholder 5">
            <a:extLst>
              <a:ext uri="{FF2B5EF4-FFF2-40B4-BE49-F238E27FC236}">
                <a16:creationId xmlns:a16="http://schemas.microsoft.com/office/drawing/2014/main" id="{199256A3-1CCF-4BDA-992D-76358CD9F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1EB25-8610-4F2E-8007-346282ABBB4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483726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89DA-85CA-4015-A8A0-45D368637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44F08-6413-4378-A3D9-950E27ED1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5BECD-D471-4DA9-B7BB-E6A82E5962C5}"/>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15E630FB-E7F0-4F31-9082-A158D2248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1CE7B-D4B5-44F1-BEFB-19267FABA9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30920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5DDB0-BCBE-45B2-88E6-0A4EC37354C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5BF36-1A74-4B63-B844-1DBCC0C2325A}"/>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04D6-3708-4741-A9DC-F9B4BDBD3455}"/>
              </a:ext>
            </a:extLst>
          </p:cNvPr>
          <p:cNvSpPr>
            <a:spLocks noGrp="1"/>
          </p:cNvSpPr>
          <p:nvPr>
            <p:ph type="dt" sz="half" idx="10"/>
          </p:nvPr>
        </p:nvSpPr>
        <p:spPr/>
        <p:txBody>
          <a:body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508195A4-9B1A-4058-BF12-378A3A5E1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A75C-26B2-488B-83E8-C8A1556025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7077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93400" y="8298191"/>
            <a:ext cx="18699000" cy="2298150"/>
          </a:xfrm>
          <a:prstGeom prst="rect">
            <a:avLst/>
          </a:prstGeom>
          <a:solidFill>
            <a:schemeClr val="lt2"/>
          </a:solidFill>
          <a:ln>
            <a:noFill/>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sp>
        <p:nvSpPr>
          <p:cNvPr id="7" name="Google Shape;7;p1"/>
          <p:cNvSpPr/>
          <p:nvPr/>
        </p:nvSpPr>
        <p:spPr>
          <a:xfrm>
            <a:off x="1716600" y="879941"/>
            <a:ext cx="55800" cy="1163250"/>
          </a:xfrm>
          <a:prstGeom prst="rect">
            <a:avLst/>
          </a:prstGeom>
          <a:solidFill>
            <a:schemeClr val="dk1"/>
          </a:solidFill>
          <a:ln>
            <a:noFill/>
          </a:ln>
        </p:spPr>
        <p:txBody>
          <a:bodyPr spcFirstLastPara="1" wrap="square" lIns="114288" tIns="114288" rIns="114288" bIns="114288" anchor="ctr" anchorCtr="0">
            <a:noAutofit/>
          </a:bodyPr>
          <a:lstStyle/>
          <a:p>
            <a:pPr marL="0" lvl="0" indent="0" algn="l" rtl="0">
              <a:spcBef>
                <a:spcPts val="0"/>
              </a:spcBef>
              <a:spcAft>
                <a:spcPts val="0"/>
              </a:spcAft>
              <a:buNone/>
            </a:pPr>
            <a:endParaRPr sz="1750"/>
          </a:p>
        </p:txBody>
      </p:sp>
      <p:pic>
        <p:nvPicPr>
          <p:cNvPr id="8" name="Google Shape;8;p1"/>
          <p:cNvPicPr preferRelativeResize="0"/>
          <p:nvPr/>
        </p:nvPicPr>
        <p:blipFill rotWithShape="1">
          <a:blip r:embed="rId10">
            <a:alphaModFix/>
          </a:blip>
          <a:srcRect t="1323" b="1323"/>
          <a:stretch/>
        </p:blipFill>
        <p:spPr>
          <a:xfrm>
            <a:off x="1622901" y="8843481"/>
            <a:ext cx="5356562" cy="1163250"/>
          </a:xfrm>
          <a:prstGeom prst="rect">
            <a:avLst/>
          </a:prstGeom>
          <a:noFill/>
          <a:ln>
            <a:noFill/>
          </a:ln>
        </p:spPr>
      </p:pic>
    </p:spTree>
    <p:extLst>
      <p:ext uri="{BB962C8B-B14F-4D97-AF65-F5344CB8AC3E}">
        <p14:creationId xmlns:p14="http://schemas.microsoft.com/office/powerpoint/2010/main" val="24567960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9671A-BFBA-4A5A-A2F1-1AF4DFD9A11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2F79C8-2212-4355-A60B-FD697BA72AB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F1A4-CA75-4B35-AED2-B5B4C52E464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3F68F42-C040-4797-AF64-F15CFF93D106}" type="datetimeFigureOut">
              <a:rPr lang="en-US" smtClean="0"/>
              <a:t>5/8/2023</a:t>
            </a:fld>
            <a:endParaRPr lang="en-US"/>
          </a:p>
        </p:txBody>
      </p:sp>
      <p:sp>
        <p:nvSpPr>
          <p:cNvPr id="5" name="Footer Placeholder 4">
            <a:extLst>
              <a:ext uri="{FF2B5EF4-FFF2-40B4-BE49-F238E27FC236}">
                <a16:creationId xmlns:a16="http://schemas.microsoft.com/office/drawing/2014/main" id="{59482CBE-83FC-4401-9842-6885ECCC2AC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82C7A-A6E2-47AD-A387-964D8F7FA75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CCEADBD-D6E8-46D7-9683-62ECBA6C7DD3}" type="slidenum">
              <a:rPr lang="en-US" smtClean="0"/>
              <a:t>‹#›</a:t>
            </a:fld>
            <a:endParaRPr lang="en-US"/>
          </a:p>
        </p:txBody>
      </p:sp>
    </p:spTree>
    <p:extLst>
      <p:ext uri="{BB962C8B-B14F-4D97-AF65-F5344CB8AC3E}">
        <p14:creationId xmlns:p14="http://schemas.microsoft.com/office/powerpoint/2010/main" val="19643022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533400" y="8648699"/>
            <a:ext cx="18821400" cy="914401"/>
          </a:xfrm>
          <a:prstGeom prst="rect">
            <a:avLst/>
          </a:prstGeom>
        </p:spPr>
        <p:txBody>
          <a:bodyPr spcFirstLastPara="1" wrap="square" lIns="114288" tIns="114288" rIns="114288" bIns="114288" anchor="t" anchorCtr="0">
            <a:noAutofit/>
          </a:bodyPr>
          <a:lstStyle/>
          <a:p>
            <a:pPr algn="ctr"/>
            <a:r>
              <a:rPr lang="en-US" sz="4000" dirty="0">
                <a:solidFill>
                  <a:schemeClr val="tx1"/>
                </a:solidFill>
                <a:latin typeface="Century Gothic" panose="020B0502020202020204" pitchFamily="34" charset="0"/>
              </a:rPr>
              <a:t>Gulf of Guinea Northern Regions Social Cohesion (SOCO) Project</a:t>
            </a:r>
            <a:endParaRPr sz="4000" dirty="0">
              <a:solidFill>
                <a:schemeClr val="tx1"/>
              </a:solidFill>
              <a:latin typeface="Century Gothic" panose="020B0502020202020204" pitchFamily="34" charset="0"/>
            </a:endParaRPr>
          </a:p>
        </p:txBody>
      </p:sp>
      <p:sp>
        <p:nvSpPr>
          <p:cNvPr id="62" name="Google Shape;62;p15"/>
          <p:cNvSpPr txBox="1">
            <a:spLocks noGrp="1"/>
          </p:cNvSpPr>
          <p:nvPr>
            <p:ph type="subTitle" idx="1"/>
          </p:nvPr>
        </p:nvSpPr>
        <p:spPr>
          <a:xfrm>
            <a:off x="-533400" y="9410700"/>
            <a:ext cx="19126200" cy="598821"/>
          </a:xfrm>
          <a:prstGeom prst="rect">
            <a:avLst/>
          </a:prstGeom>
        </p:spPr>
        <p:txBody>
          <a:bodyPr spcFirstLastPara="1" wrap="square" lIns="114288" tIns="114288" rIns="114288" bIns="114288" anchor="t" anchorCtr="0">
            <a:noAutofit/>
          </a:bodyPr>
          <a:lstStyle/>
          <a:p>
            <a:pPr algn="ctr"/>
            <a:r>
              <a:rPr lang="en-US" sz="5400" b="1" dirty="0">
                <a:ln w="0"/>
                <a:solidFill>
                  <a:schemeClr val="accent1">
                    <a:lumMod val="75000"/>
                  </a:schemeClr>
                </a:solidFill>
                <a:effectLst>
                  <a:outerShdw blurRad="38100" dist="25400" dir="5400000" algn="ctr" rotWithShape="0">
                    <a:srgbClr val="6E747A">
                      <a:alpha val="43000"/>
                    </a:srgbClr>
                  </a:outerShdw>
                </a:effectLst>
                <a:latin typeface="Century Gothic" panose="020B0502020202020204" pitchFamily="34" charset="0"/>
                <a:cs typeface="Times New Roman" panose="02020603050405020304" pitchFamily="18" charset="0"/>
              </a:rPr>
              <a:t>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F76F1-7AB1-9495-F355-F0584E69AE00}"/>
              </a:ext>
            </a:extLst>
          </p:cNvPr>
          <p:cNvSpPr>
            <a:spLocks noGrp="1"/>
          </p:cNvSpPr>
          <p:nvPr>
            <p:ph idx="1"/>
          </p:nvPr>
        </p:nvSpPr>
        <p:spPr>
          <a:xfrm>
            <a:off x="533400" y="1562100"/>
            <a:ext cx="17526000" cy="5943599"/>
          </a:xfrm>
        </p:spPr>
        <p:txBody>
          <a:bodyPr>
            <a:normAutofit/>
          </a:bodyPr>
          <a:lstStyle/>
          <a:p>
            <a:pPr algn="just">
              <a:spcAft>
                <a:spcPts val="800"/>
              </a:spcAft>
            </a:pPr>
            <a:r>
              <a:rPr lang="en-US" sz="3800" dirty="0"/>
              <a:t>The Deep Dive Workshop forms part of a broader ongoing dialogue with the various DPs</a:t>
            </a:r>
          </a:p>
          <a:p>
            <a:pPr algn="just">
              <a:spcAft>
                <a:spcPts val="800"/>
              </a:spcAft>
            </a:pPr>
            <a:r>
              <a:rPr lang="en-US" sz="3800" dirty="0"/>
              <a:t>Specific areas of collaboration with DPs/ agencies falls within the </a:t>
            </a:r>
            <a:r>
              <a:rPr lang="en-US" sz="3800" b="1" i="1" dirty="0"/>
              <a:t>local economic development; social cohesion; and local governance</a:t>
            </a:r>
            <a:r>
              <a:rPr lang="en-US" sz="3800" dirty="0"/>
              <a:t> thematic areas</a:t>
            </a:r>
          </a:p>
          <a:p>
            <a:pPr algn="just">
              <a:spcAft>
                <a:spcPts val="800"/>
              </a:spcAft>
            </a:pPr>
            <a:r>
              <a:rPr lang="en-US" sz="3800" dirty="0"/>
              <a:t>Beyond this initial deep dive workshop, the team will continue engagements with other DPs to explore potential partnerships</a:t>
            </a:r>
          </a:p>
          <a:p>
            <a:pPr algn="just">
              <a:spcAft>
                <a:spcPts val="800"/>
              </a:spcAft>
            </a:pPr>
            <a:r>
              <a:rPr lang="en-US" sz="3800" dirty="0"/>
              <a:t>A larger DP forum will also be convened - as part of the Conference on Northern Ghana in November 2023, jointly </a:t>
            </a:r>
            <a:r>
              <a:rPr lang="en-US" sz="3800" dirty="0" err="1"/>
              <a:t>organised</a:t>
            </a:r>
            <a:r>
              <a:rPr lang="en-US" sz="3800" dirty="0"/>
              <a:t> by the Ministry, National Development Planning Commission and the Northern Development Authority (NDA)</a:t>
            </a:r>
          </a:p>
          <a:p>
            <a:pPr>
              <a:spcAft>
                <a:spcPts val="800"/>
              </a:spcAft>
            </a:pPr>
            <a:endParaRPr lang="en-US" dirty="0"/>
          </a:p>
        </p:txBody>
      </p:sp>
      <p:sp>
        <p:nvSpPr>
          <p:cNvPr id="4" name="Title 1">
            <a:extLst>
              <a:ext uri="{FF2B5EF4-FFF2-40B4-BE49-F238E27FC236}">
                <a16:creationId xmlns:a16="http://schemas.microsoft.com/office/drawing/2014/main" id="{0C3585F8-5208-48F6-5840-105CF5FD6DC5}"/>
              </a:ext>
            </a:extLst>
          </p:cNvPr>
          <p:cNvSpPr txBox="1">
            <a:spLocks/>
          </p:cNvSpPr>
          <p:nvPr/>
        </p:nvSpPr>
        <p:spPr>
          <a:xfrm>
            <a:off x="0" y="0"/>
            <a:ext cx="18278860" cy="1230565"/>
          </a:xfrm>
          <a:prstGeom prst="rect">
            <a:avLst/>
          </a:prstGeom>
          <a:solidFill>
            <a:srgbClr val="9A0000">
              <a:alpha val="90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OBJECTIVES OF THE DEEP DIVE WITH PARTNERS</a:t>
            </a:r>
            <a:endParaRPr lang="en-GH" sz="4800" b="1" dirty="0">
              <a:solidFill>
                <a:schemeClr val="bg1"/>
              </a:solidFill>
            </a:endParaRPr>
          </a:p>
        </p:txBody>
      </p:sp>
      <p:sp>
        <p:nvSpPr>
          <p:cNvPr id="5" name="Content Placeholder 2">
            <a:extLst>
              <a:ext uri="{FF2B5EF4-FFF2-40B4-BE49-F238E27FC236}">
                <a16:creationId xmlns:a16="http://schemas.microsoft.com/office/drawing/2014/main" id="{51047503-CBD9-862F-E106-CBE63D37F09E}"/>
              </a:ext>
            </a:extLst>
          </p:cNvPr>
          <p:cNvSpPr txBox="1">
            <a:spLocks/>
          </p:cNvSpPr>
          <p:nvPr/>
        </p:nvSpPr>
        <p:spPr>
          <a:xfrm>
            <a:off x="228600" y="7837234"/>
            <a:ext cx="17830800" cy="1649666"/>
          </a:xfrm>
          <a:prstGeom prst="rect">
            <a:avLst/>
          </a:prstGeom>
          <a:solidFill>
            <a:schemeClr val="accent5">
              <a:lumMod val="20000"/>
              <a:lumOff val="80000"/>
            </a:schemeClr>
          </a:solidFill>
        </p:spPr>
        <p:txBody>
          <a:bodyPr vert="horz" lIns="91440" tIns="45720" rIns="91440" bIns="45720" rtlCol="0">
            <a:normAutofit fontScale="8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spcAft>
                <a:spcPts val="800"/>
              </a:spcAft>
              <a:buNone/>
            </a:pPr>
            <a:r>
              <a:rPr lang="en-US" sz="4600" b="1" dirty="0"/>
              <a:t>Aim</a:t>
            </a:r>
          </a:p>
          <a:p>
            <a:pPr marL="0" indent="0" algn="ctr">
              <a:spcAft>
                <a:spcPts val="800"/>
              </a:spcAft>
              <a:buNone/>
            </a:pPr>
            <a:r>
              <a:rPr lang="en-US" dirty="0"/>
              <a:t>To </a:t>
            </a:r>
            <a:r>
              <a:rPr lang="en-US" dirty="0" err="1"/>
              <a:t>concretise</a:t>
            </a:r>
            <a:r>
              <a:rPr lang="en-US" dirty="0"/>
              <a:t> further and firm up how to collaborate to implement specific activities with identified with partners</a:t>
            </a:r>
            <a:endParaRPr lang="en-GH" dirty="0"/>
          </a:p>
        </p:txBody>
      </p:sp>
    </p:spTree>
    <p:extLst>
      <p:ext uri="{BB962C8B-B14F-4D97-AF65-F5344CB8AC3E}">
        <p14:creationId xmlns:p14="http://schemas.microsoft.com/office/powerpoint/2010/main" val="348676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3585F8-5208-48F6-5840-105CF5FD6DC5}"/>
              </a:ext>
            </a:extLst>
          </p:cNvPr>
          <p:cNvSpPr txBox="1">
            <a:spLocks/>
          </p:cNvSpPr>
          <p:nvPr/>
        </p:nvSpPr>
        <p:spPr>
          <a:xfrm>
            <a:off x="-71630" y="3733801"/>
            <a:ext cx="18278860" cy="1230565"/>
          </a:xfrm>
          <a:prstGeom prst="rect">
            <a:avLst/>
          </a:prstGeom>
          <a:solidFill>
            <a:srgbClr val="9A0000">
              <a:alpha val="90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OBJECTIVES OF THE DEEP DIVE WITH PARTNERS</a:t>
            </a:r>
            <a:endParaRPr lang="en-GH" sz="4800" b="1" dirty="0">
              <a:solidFill>
                <a:schemeClr val="bg1"/>
              </a:solidFill>
            </a:endParaRPr>
          </a:p>
        </p:txBody>
      </p:sp>
      <p:sp>
        <p:nvSpPr>
          <p:cNvPr id="6" name="Content Placeholder 5">
            <a:extLst>
              <a:ext uri="{FF2B5EF4-FFF2-40B4-BE49-F238E27FC236}">
                <a16:creationId xmlns:a16="http://schemas.microsoft.com/office/drawing/2014/main" id="{0F5CD2DA-6000-B302-2867-F7BB1FD2FE74}"/>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r>
              <a:rPr lang="en-US" dirty="0"/>
              <a:t>DIGITAL INNOVATIONS </a:t>
            </a:r>
          </a:p>
          <a:p>
            <a:pPr algn="ctr"/>
            <a:r>
              <a:rPr lang="en-US" dirty="0"/>
              <a:t>LOCAL ECONOMIC DEVELOPMENT </a:t>
            </a:r>
          </a:p>
          <a:p>
            <a:pPr algn="ctr"/>
            <a:r>
              <a:rPr lang="en-US" dirty="0"/>
              <a:t>GOVERNANCE /SOCIAL COHESION / ACCOUNTABILITY</a:t>
            </a:r>
            <a:endParaRPr lang="en-GH" dirty="0"/>
          </a:p>
        </p:txBody>
      </p:sp>
    </p:spTree>
    <p:extLst>
      <p:ext uri="{BB962C8B-B14F-4D97-AF65-F5344CB8AC3E}">
        <p14:creationId xmlns:p14="http://schemas.microsoft.com/office/powerpoint/2010/main" val="1459173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pic>
        <p:nvPicPr>
          <p:cNvPr id="16" name="Picture 15" descr="A picture containing outdoor, person, grass, person&#10;&#10;Description automatically generated">
            <a:extLst>
              <a:ext uri="{FF2B5EF4-FFF2-40B4-BE49-F238E27FC236}">
                <a16:creationId xmlns:a16="http://schemas.microsoft.com/office/drawing/2014/main" id="{1903E325-5FCD-F152-79F6-742E17416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607" y="-38100"/>
            <a:ext cx="17643593" cy="11811000"/>
          </a:xfrm>
          <a:prstGeom prst="rect">
            <a:avLst/>
          </a:prstGeom>
        </p:spPr>
      </p:pic>
      <p:sp>
        <p:nvSpPr>
          <p:cNvPr id="6" name="Rectangle 5">
            <a:extLst>
              <a:ext uri="{FF2B5EF4-FFF2-40B4-BE49-F238E27FC236}">
                <a16:creationId xmlns:a16="http://schemas.microsoft.com/office/drawing/2014/main" id="{508DE494-C9E5-936E-3225-B44C67F87963}"/>
              </a:ext>
            </a:extLst>
          </p:cNvPr>
          <p:cNvSpPr/>
          <p:nvPr/>
        </p:nvSpPr>
        <p:spPr>
          <a:xfrm>
            <a:off x="457199" y="723900"/>
            <a:ext cx="10561765" cy="104394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a:solidFill>
                  <a:schemeClr val="bg1"/>
                </a:solidFill>
              </a:rPr>
              <a:t>Digital innovations</a:t>
            </a:r>
          </a:p>
          <a:p>
            <a:pPr algn="ctr"/>
            <a:endParaRPr lang="en-US" sz="11500" dirty="0">
              <a:solidFill>
                <a:schemeClr val="bg1"/>
              </a:solidFill>
            </a:endParaRPr>
          </a:p>
          <a:p>
            <a:pPr algn="ctr"/>
            <a:r>
              <a:rPr lang="en-GB" sz="4400" dirty="0">
                <a:effectLst/>
                <a:latin typeface="Calibri" panose="020F0502020204030204" pitchFamily="34" charset="0"/>
                <a:ea typeface="Calibri" panose="020F0502020204030204" pitchFamily="34" charset="0"/>
                <a:cs typeface="Arial" panose="020B0604020202020204" pitchFamily="34" charset="0"/>
              </a:rPr>
              <a:t>The SOCO Project incorporates digital innovations in all facets of project implementation. </a:t>
            </a:r>
          </a:p>
        </p:txBody>
      </p:sp>
      <p:grpSp>
        <p:nvGrpSpPr>
          <p:cNvPr id="33" name="Group 32">
            <a:extLst>
              <a:ext uri="{FF2B5EF4-FFF2-40B4-BE49-F238E27FC236}">
                <a16:creationId xmlns:a16="http://schemas.microsoft.com/office/drawing/2014/main" id="{51BEF79A-3379-BE7C-51C6-36577B0A7D27}"/>
              </a:ext>
            </a:extLst>
          </p:cNvPr>
          <p:cNvGrpSpPr/>
          <p:nvPr/>
        </p:nvGrpSpPr>
        <p:grpSpPr>
          <a:xfrm>
            <a:off x="12092986" y="2209800"/>
            <a:ext cx="5737814" cy="6934200"/>
            <a:chOff x="-2931562" y="13206254"/>
            <a:chExt cx="7267898" cy="11049000"/>
          </a:xfrm>
        </p:grpSpPr>
        <p:sp>
          <p:nvSpPr>
            <p:cNvPr id="13" name="Rectangle 12">
              <a:extLst>
                <a:ext uri="{FF2B5EF4-FFF2-40B4-BE49-F238E27FC236}">
                  <a16:creationId xmlns:a16="http://schemas.microsoft.com/office/drawing/2014/main" id="{13EEA5FA-7C53-3F74-CBFF-B343BF95982B}"/>
                </a:ext>
              </a:extLst>
            </p:cNvPr>
            <p:cNvSpPr/>
            <p:nvPr/>
          </p:nvSpPr>
          <p:spPr>
            <a:xfrm>
              <a:off x="-2931562" y="13206254"/>
              <a:ext cx="7267898" cy="11049000"/>
            </a:xfrm>
            <a:prstGeom prst="rect">
              <a:avLst/>
            </a:prstGeom>
            <a:solidFill>
              <a:schemeClr val="bg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C26AD97A-34CF-93AF-BCAF-703F1131E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774" y="18730754"/>
              <a:ext cx="5612708" cy="1543495"/>
            </a:xfrm>
            <a:prstGeom prst="rect">
              <a:avLst/>
            </a:prstGeom>
            <a:ln>
              <a:noFill/>
            </a:ln>
          </p:spPr>
        </p:pic>
        <p:pic>
          <p:nvPicPr>
            <p:cNvPr id="8" name="Picture 7" descr="A picture containing text, clipart&#10;&#10;Description automatically generated">
              <a:extLst>
                <a:ext uri="{FF2B5EF4-FFF2-40B4-BE49-F238E27FC236}">
                  <a16:creationId xmlns:a16="http://schemas.microsoft.com/office/drawing/2014/main" id="{5774F94F-73DC-EECF-9B9D-D79F39FEB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821" y="14354597"/>
              <a:ext cx="6272237" cy="1332851"/>
            </a:xfrm>
            <a:prstGeom prst="rect">
              <a:avLst/>
            </a:prstGeom>
            <a:ln>
              <a:noFill/>
            </a:ln>
          </p:spPr>
        </p:pic>
        <p:pic>
          <p:nvPicPr>
            <p:cNvPr id="9" name="Picture 8" descr="A picture containing text, clipart&#10;&#10;Description automatically generated">
              <a:extLst>
                <a:ext uri="{FF2B5EF4-FFF2-40B4-BE49-F238E27FC236}">
                  <a16:creationId xmlns:a16="http://schemas.microsoft.com/office/drawing/2014/main" id="{07F1B473-857B-890F-8D84-79F91A554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7665" y="16523758"/>
              <a:ext cx="4139678" cy="1724864"/>
            </a:xfrm>
            <a:prstGeom prst="rect">
              <a:avLst/>
            </a:prstGeom>
            <a:ln>
              <a:noFill/>
            </a:ln>
          </p:spPr>
        </p:pic>
        <p:pic>
          <p:nvPicPr>
            <p:cNvPr id="10" name="Picture 9" descr="Logo, company name&#10;&#10;Description automatically generated">
              <a:extLst>
                <a:ext uri="{FF2B5EF4-FFF2-40B4-BE49-F238E27FC236}">
                  <a16:creationId xmlns:a16="http://schemas.microsoft.com/office/drawing/2014/main" id="{78597321-7A5B-5F59-CFB7-D3403A8399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1821" y="20892584"/>
              <a:ext cx="4332221" cy="2452038"/>
            </a:xfrm>
            <a:prstGeom prst="rect">
              <a:avLst/>
            </a:prstGeom>
            <a:ln>
              <a:noFill/>
            </a:ln>
          </p:spPr>
        </p:pic>
      </p:grpSp>
      <p:sp>
        <p:nvSpPr>
          <p:cNvPr id="34" name="Title 1">
            <a:extLst>
              <a:ext uri="{FF2B5EF4-FFF2-40B4-BE49-F238E27FC236}">
                <a16:creationId xmlns:a16="http://schemas.microsoft.com/office/drawing/2014/main" id="{AAC72701-6EED-AB2F-C054-BDD73371BA79}"/>
              </a:ext>
            </a:extLst>
          </p:cNvPr>
          <p:cNvSpPr txBox="1">
            <a:spLocks/>
          </p:cNvSpPr>
          <p:nvPr/>
        </p:nvSpPr>
        <p:spPr>
          <a:xfrm>
            <a:off x="0" y="-38100"/>
            <a:ext cx="18278860" cy="731794"/>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2500" lnSpcReduction="2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solidFill>
                  <a:schemeClr val="bg1"/>
                </a:solidFill>
              </a:rPr>
              <a:t>BREAK OUT SECTIONS </a:t>
            </a:r>
            <a:endParaRPr lang="en-GH" b="1" dirty="0">
              <a:solidFill>
                <a:schemeClr val="bg1"/>
              </a:solidFill>
            </a:endParaRPr>
          </a:p>
        </p:txBody>
      </p:sp>
    </p:spTree>
    <p:extLst>
      <p:ext uri="{BB962C8B-B14F-4D97-AF65-F5344CB8AC3E}">
        <p14:creationId xmlns:p14="http://schemas.microsoft.com/office/powerpoint/2010/main" val="88860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36BAD-C698-D54E-CC6C-B73183D44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491" y="-1285015"/>
            <a:ext cx="18676490" cy="13318671"/>
          </a:xfrm>
          <a:prstGeom prst="rect">
            <a:avLst/>
          </a:prstGeom>
        </p:spPr>
      </p:pic>
      <p:sp>
        <p:nvSpPr>
          <p:cNvPr id="4" name="Rectangle 3">
            <a:extLst>
              <a:ext uri="{FF2B5EF4-FFF2-40B4-BE49-F238E27FC236}">
                <a16:creationId xmlns:a16="http://schemas.microsoft.com/office/drawing/2014/main" id="{F3FE016A-AA48-FD2D-1560-7A745987E491}"/>
              </a:ext>
            </a:extLst>
          </p:cNvPr>
          <p:cNvSpPr/>
          <p:nvPr/>
        </p:nvSpPr>
        <p:spPr>
          <a:xfrm>
            <a:off x="837120" y="-152400"/>
            <a:ext cx="10561765" cy="104394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a:solidFill>
                  <a:schemeClr val="bg1"/>
                </a:solidFill>
              </a:rPr>
              <a:t>Local Economic Development </a:t>
            </a:r>
          </a:p>
          <a:p>
            <a:pPr algn="ctr"/>
            <a:endParaRPr lang="en-US" sz="5400" dirty="0">
              <a:solidFill>
                <a:schemeClr val="bg1"/>
              </a:solidFill>
            </a:endParaRPr>
          </a:p>
          <a:p>
            <a:pPr algn="ctr"/>
            <a:r>
              <a:rPr lang="en-GB" sz="4000" dirty="0">
                <a:solidFill>
                  <a:schemeClr val="bg1"/>
                </a:solidFill>
                <a:latin typeface="Calibri" panose="020F0502020204030204" pitchFamily="34" charset="0"/>
                <a:ea typeface="Calibri" panose="020F0502020204030204" pitchFamily="34" charset="0"/>
              </a:rPr>
              <a:t>A</a:t>
            </a:r>
            <a:r>
              <a:rPr lang="en-GB" sz="4000" dirty="0">
                <a:solidFill>
                  <a:schemeClr val="bg1"/>
                </a:solidFill>
                <a:effectLst/>
                <a:latin typeface="Calibri" panose="020F0502020204030204" pitchFamily="34" charset="0"/>
                <a:ea typeface="Calibri" panose="020F0502020204030204" pitchFamily="34" charset="0"/>
              </a:rPr>
              <a:t> multi-stakeholder, multi-sectoral and multi-dimensional approach </a:t>
            </a:r>
            <a:r>
              <a:rPr lang="en-GB" sz="4000" dirty="0">
                <a:solidFill>
                  <a:schemeClr val="bg1"/>
                </a:solidFill>
                <a:latin typeface="Calibri" panose="020F0502020204030204" pitchFamily="34" charset="0"/>
                <a:ea typeface="Calibri" panose="020F0502020204030204" pitchFamily="34" charset="0"/>
              </a:rPr>
              <a:t>that </a:t>
            </a:r>
            <a:r>
              <a:rPr lang="en-GB" sz="4000" dirty="0">
                <a:solidFill>
                  <a:schemeClr val="bg1"/>
                </a:solidFill>
                <a:effectLst/>
                <a:latin typeface="Calibri" panose="020F0502020204030204" pitchFamily="34" charset="0"/>
                <a:ea typeface="Calibri" panose="020F0502020204030204" pitchFamily="34" charset="0"/>
              </a:rPr>
              <a:t>responds to and enhances coordination and collaboration of all economic development activities at the local level. </a:t>
            </a:r>
          </a:p>
          <a:p>
            <a:pPr algn="ctr"/>
            <a:endParaRPr lang="en-GB" sz="4000" dirty="0">
              <a:solidFill>
                <a:schemeClr val="bg1"/>
              </a:solidFill>
              <a:effectLst/>
              <a:latin typeface="Calibri" panose="020F0502020204030204" pitchFamily="34" charset="0"/>
              <a:ea typeface="Calibri" panose="020F0502020204030204" pitchFamily="34" charset="0"/>
            </a:endParaRPr>
          </a:p>
          <a:p>
            <a:pPr algn="ctr"/>
            <a:r>
              <a:rPr lang="en-GB" sz="4000" dirty="0">
                <a:solidFill>
                  <a:schemeClr val="bg1"/>
                </a:solidFill>
                <a:effectLst/>
                <a:latin typeface="Calibri" panose="020F0502020204030204" pitchFamily="34" charset="0"/>
                <a:ea typeface="Calibri" panose="020F0502020204030204" pitchFamily="34" charset="0"/>
              </a:rPr>
              <a:t>Piloting the Intensive Approach in 3 districts as a model for large-scale transformative impacts in target districts.</a:t>
            </a:r>
            <a:endParaRPr lang="en-GB" sz="8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49BEF4-B21D-B583-86FB-6042C4623A8B}"/>
              </a:ext>
            </a:extLst>
          </p:cNvPr>
          <p:cNvSpPr/>
          <p:nvPr/>
        </p:nvSpPr>
        <p:spPr>
          <a:xfrm>
            <a:off x="12169998" y="342900"/>
            <a:ext cx="5813202" cy="8801100"/>
          </a:xfrm>
          <a:prstGeom prst="rect">
            <a:avLst/>
          </a:prstGeom>
          <a:solidFill>
            <a:schemeClr val="bg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descr="Text&#10;&#10;Description automatically generated">
            <a:extLst>
              <a:ext uri="{FF2B5EF4-FFF2-40B4-BE49-F238E27FC236}">
                <a16:creationId xmlns:a16="http://schemas.microsoft.com/office/drawing/2014/main" id="{3F32BD10-2E2B-283C-6FF5-1207165DF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419" y="6815350"/>
            <a:ext cx="4545270" cy="124994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7C87D8F4-90FC-49CB-7623-4DF6A5DFA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1292" y="3902031"/>
            <a:ext cx="3809524" cy="1269841"/>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4D4EF838-3E91-369B-60B3-B9BEED236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8061" y="2285327"/>
            <a:ext cx="3945716" cy="1148224"/>
          </a:xfrm>
          <a:prstGeom prst="rect">
            <a:avLst/>
          </a:prstGeom>
        </p:spPr>
      </p:pic>
      <p:pic>
        <p:nvPicPr>
          <p:cNvPr id="23" name="Picture 22" descr="Logo, company name&#10;&#10;Description automatically generated">
            <a:extLst>
              <a:ext uri="{FF2B5EF4-FFF2-40B4-BE49-F238E27FC236}">
                <a16:creationId xmlns:a16="http://schemas.microsoft.com/office/drawing/2014/main" id="{E5652144-339D-DD73-1815-B3AD67E66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2286" y="8289366"/>
            <a:ext cx="3119591" cy="1765689"/>
          </a:xfrm>
          <a:prstGeom prst="rect">
            <a:avLst/>
          </a:prstGeom>
        </p:spPr>
      </p:pic>
      <p:pic>
        <p:nvPicPr>
          <p:cNvPr id="24" name="Picture 23" descr="Logo&#10;&#10;Description automatically generated">
            <a:extLst>
              <a:ext uri="{FF2B5EF4-FFF2-40B4-BE49-F238E27FC236}">
                <a16:creationId xmlns:a16="http://schemas.microsoft.com/office/drawing/2014/main" id="{EBA8D1AF-FC54-5275-6AE8-A96865CD6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73197" y="714109"/>
            <a:ext cx="2887343" cy="1268681"/>
          </a:xfrm>
          <a:prstGeom prst="rect">
            <a:avLst/>
          </a:prstGeom>
        </p:spPr>
      </p:pic>
      <p:pic>
        <p:nvPicPr>
          <p:cNvPr id="25" name="Picture 24" descr="Logo&#10;&#10;Description automatically generated">
            <a:extLst>
              <a:ext uri="{FF2B5EF4-FFF2-40B4-BE49-F238E27FC236}">
                <a16:creationId xmlns:a16="http://schemas.microsoft.com/office/drawing/2014/main" id="{8848C483-CDC0-F20B-2D18-F07AB7B6FF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79120" y="5609693"/>
            <a:ext cx="3252757" cy="973655"/>
          </a:xfrm>
          <a:prstGeom prst="rect">
            <a:avLst/>
          </a:prstGeom>
        </p:spPr>
      </p:pic>
      <p:sp>
        <p:nvSpPr>
          <p:cNvPr id="26" name="Title 1">
            <a:extLst>
              <a:ext uri="{FF2B5EF4-FFF2-40B4-BE49-F238E27FC236}">
                <a16:creationId xmlns:a16="http://schemas.microsoft.com/office/drawing/2014/main" id="{68C5FCB0-803F-B8E8-9E74-5D59ADC03177}"/>
              </a:ext>
            </a:extLst>
          </p:cNvPr>
          <p:cNvSpPr txBox="1">
            <a:spLocks/>
          </p:cNvSpPr>
          <p:nvPr/>
        </p:nvSpPr>
        <p:spPr>
          <a:xfrm>
            <a:off x="0" y="-38100"/>
            <a:ext cx="18278860" cy="731794"/>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2500" lnSpcReduction="2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solidFill>
                  <a:schemeClr val="bg1"/>
                </a:solidFill>
              </a:rPr>
              <a:t>BREAK OUT SECTIONS </a:t>
            </a:r>
            <a:endParaRPr lang="en-GH" b="1" dirty="0">
              <a:solidFill>
                <a:schemeClr val="bg1"/>
              </a:solidFill>
            </a:endParaRPr>
          </a:p>
        </p:txBody>
      </p:sp>
    </p:spTree>
    <p:extLst>
      <p:ext uri="{BB962C8B-B14F-4D97-AF65-F5344CB8AC3E}">
        <p14:creationId xmlns:p14="http://schemas.microsoft.com/office/powerpoint/2010/main" val="152549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wearing colorful clothing&#10;&#10;Description automatically generated with low confidence">
            <a:extLst>
              <a:ext uri="{FF2B5EF4-FFF2-40B4-BE49-F238E27FC236}">
                <a16:creationId xmlns:a16="http://schemas.microsoft.com/office/drawing/2014/main" id="{BEEB1858-5EF8-C52B-7534-7AEB920EA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253" y="-157843"/>
            <a:ext cx="15454648" cy="10287000"/>
          </a:xfrm>
          <a:prstGeom prst="rect">
            <a:avLst/>
          </a:prstGeom>
        </p:spPr>
      </p:pic>
      <p:sp>
        <p:nvSpPr>
          <p:cNvPr id="4" name="Rectangle 3">
            <a:extLst>
              <a:ext uri="{FF2B5EF4-FFF2-40B4-BE49-F238E27FC236}">
                <a16:creationId xmlns:a16="http://schemas.microsoft.com/office/drawing/2014/main" id="{F3FE016A-AA48-FD2D-1560-7A745987E491}"/>
              </a:ext>
            </a:extLst>
          </p:cNvPr>
          <p:cNvSpPr/>
          <p:nvPr/>
        </p:nvSpPr>
        <p:spPr>
          <a:xfrm>
            <a:off x="837120" y="-152400"/>
            <a:ext cx="10561765" cy="104394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a:solidFill>
                  <a:schemeClr val="bg1"/>
                </a:solidFill>
              </a:rPr>
              <a:t>Local Governance/ Social Cohesion and Accountability </a:t>
            </a:r>
          </a:p>
          <a:p>
            <a:pPr algn="ctr"/>
            <a:endParaRPr lang="en-US" sz="5400" dirty="0">
              <a:solidFill>
                <a:schemeClr val="bg1"/>
              </a:solidFill>
            </a:endParaRPr>
          </a:p>
          <a:p>
            <a:pPr algn="ctr"/>
            <a:r>
              <a:rPr lang="en-US" sz="4000" dirty="0">
                <a:solidFill>
                  <a:schemeClr val="bg1"/>
                </a:solidFill>
              </a:rPr>
              <a:t>Focusing on:</a:t>
            </a:r>
          </a:p>
          <a:p>
            <a:pPr lvl="0" algn="ctr">
              <a:lnSpc>
                <a:spcPct val="107000"/>
              </a:lnSpc>
            </a:pPr>
            <a:r>
              <a:rPr lang="en-GB" sz="360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Social cohesion through dialogues</a:t>
            </a:r>
          </a:p>
          <a:p>
            <a:pPr lvl="0" algn="ctr">
              <a:lnSpc>
                <a:spcPct val="107000"/>
              </a:lnSpc>
            </a:pPr>
            <a:r>
              <a:rPr lang="en-GB" sz="360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Social Inclusion</a:t>
            </a:r>
            <a:endParaRPr lang="en-GH" sz="3600" kern="100" dirty="0">
              <a:solidFill>
                <a:schemeClr val="bg1"/>
              </a:solidFill>
              <a:effectLst/>
              <a:latin typeface="Times New Roman" panose="02020603050405020304" pitchFamily="18" charset="0"/>
              <a:ea typeface="Times New Roman" panose="02020603050405020304" pitchFamily="18" charset="0"/>
            </a:endParaRPr>
          </a:p>
          <a:p>
            <a:pPr lvl="0" algn="ctr">
              <a:lnSpc>
                <a:spcPct val="107000"/>
              </a:lnSpc>
            </a:pPr>
            <a:r>
              <a:rPr lang="en-GB" sz="360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Strengthening of institutions </a:t>
            </a:r>
          </a:p>
          <a:p>
            <a:pPr lvl="0" algn="ctr">
              <a:lnSpc>
                <a:spcPct val="107000"/>
              </a:lnSpc>
            </a:pPr>
            <a:r>
              <a:rPr lang="en-GB" sz="3600" kern="100" dirty="0">
                <a:solidFill>
                  <a:schemeClr val="bg1"/>
                </a:solidFill>
                <a:latin typeface="Calibri" panose="020F0502020204030204" pitchFamily="34" charset="0"/>
                <a:ea typeface="Times New Roman" panose="02020603050405020304" pitchFamily="18" charset="0"/>
                <a:cs typeface="Arial" panose="020B0604020202020204" pitchFamily="34" charset="0"/>
              </a:rPr>
              <a:t>B</a:t>
            </a:r>
            <a:r>
              <a:rPr lang="en-GB" sz="360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uilding capacities </a:t>
            </a:r>
          </a:p>
          <a:p>
            <a:pPr lvl="0" algn="ctr">
              <a:lnSpc>
                <a:spcPct val="107000"/>
              </a:lnSpc>
            </a:pPr>
            <a:r>
              <a:rPr lang="en-GB" sz="360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Social Accountability</a:t>
            </a:r>
            <a:endParaRPr lang="en-GH" sz="3600" kern="1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5F49BEF4-B21D-B583-86FB-6042C4623A8B}"/>
              </a:ext>
            </a:extLst>
          </p:cNvPr>
          <p:cNvSpPr/>
          <p:nvPr/>
        </p:nvSpPr>
        <p:spPr>
          <a:xfrm>
            <a:off x="12169998" y="495300"/>
            <a:ext cx="5660801" cy="8648700"/>
          </a:xfrm>
          <a:prstGeom prst="rect">
            <a:avLst/>
          </a:prstGeom>
          <a:solidFill>
            <a:schemeClr val="bg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07E394AD-3D98-D473-4351-D5A9F347B9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8608" y="4431574"/>
            <a:ext cx="3085495" cy="1271451"/>
          </a:xfrm>
          <a:prstGeom prst="rect">
            <a:avLst/>
          </a:prstGeom>
        </p:spPr>
      </p:pic>
      <p:pic>
        <p:nvPicPr>
          <p:cNvPr id="13" name="Picture 12" descr="Text&#10;&#10;Description automatically generated">
            <a:extLst>
              <a:ext uri="{FF2B5EF4-FFF2-40B4-BE49-F238E27FC236}">
                <a16:creationId xmlns:a16="http://schemas.microsoft.com/office/drawing/2014/main" id="{CC20A01F-3A47-DD5A-4441-9410A5987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660" y="7864297"/>
            <a:ext cx="4734139" cy="1572586"/>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1EEA251F-C4BF-1183-E551-5E11A0D4A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7880" y="6226034"/>
            <a:ext cx="3252756" cy="878244"/>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0D9188C1-8A1F-41FB-019D-C339AFB3CF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65169" y="1122057"/>
            <a:ext cx="4560849" cy="1541444"/>
          </a:xfrm>
          <a:prstGeom prst="rect">
            <a:avLst/>
          </a:prstGeom>
        </p:spPr>
      </p:pic>
      <p:pic>
        <p:nvPicPr>
          <p:cNvPr id="16" name="Picture 15" descr="Logo&#10;&#10;Description automatically generated">
            <a:extLst>
              <a:ext uri="{FF2B5EF4-FFF2-40B4-BE49-F238E27FC236}">
                <a16:creationId xmlns:a16="http://schemas.microsoft.com/office/drawing/2014/main" id="{857F4C6E-CC1D-E61E-945F-001B6D60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38608" y="3060710"/>
            <a:ext cx="3252757" cy="973655"/>
          </a:xfrm>
          <a:prstGeom prst="rect">
            <a:avLst/>
          </a:prstGeom>
        </p:spPr>
      </p:pic>
      <p:sp>
        <p:nvSpPr>
          <p:cNvPr id="17" name="Title 1">
            <a:extLst>
              <a:ext uri="{FF2B5EF4-FFF2-40B4-BE49-F238E27FC236}">
                <a16:creationId xmlns:a16="http://schemas.microsoft.com/office/drawing/2014/main" id="{99BC4F02-39E0-A236-C6F2-DD9CD36AA5D4}"/>
              </a:ext>
            </a:extLst>
          </p:cNvPr>
          <p:cNvSpPr txBox="1">
            <a:spLocks/>
          </p:cNvSpPr>
          <p:nvPr/>
        </p:nvSpPr>
        <p:spPr>
          <a:xfrm>
            <a:off x="0" y="-38100"/>
            <a:ext cx="18278860" cy="731794"/>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2500" lnSpcReduction="2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solidFill>
                  <a:schemeClr val="bg1"/>
                </a:solidFill>
              </a:rPr>
              <a:t>BREAK OUT SECTIONS </a:t>
            </a:r>
            <a:endParaRPr lang="en-GH" b="1" dirty="0">
              <a:solidFill>
                <a:schemeClr val="bg1"/>
              </a:solidFill>
            </a:endParaRPr>
          </a:p>
        </p:txBody>
      </p:sp>
    </p:spTree>
    <p:extLst>
      <p:ext uri="{BB962C8B-B14F-4D97-AF65-F5344CB8AC3E}">
        <p14:creationId xmlns:p14="http://schemas.microsoft.com/office/powerpoint/2010/main" val="154760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BD620C-D89C-8BAD-0093-D6114279E9D6}"/>
              </a:ext>
            </a:extLst>
          </p:cNvPr>
          <p:cNvSpPr/>
          <p:nvPr/>
        </p:nvSpPr>
        <p:spPr>
          <a:xfrm>
            <a:off x="1752599" y="1897382"/>
            <a:ext cx="3999233" cy="1328538"/>
          </a:xfrm>
          <a:prstGeom prst="rect">
            <a:avLst/>
          </a:prstGeom>
          <a:solidFill>
            <a:srgbClr val="9A0000">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3" name="Rectangle 2">
            <a:extLst>
              <a:ext uri="{FF2B5EF4-FFF2-40B4-BE49-F238E27FC236}">
                <a16:creationId xmlns:a16="http://schemas.microsoft.com/office/drawing/2014/main" id="{27AE3358-07B5-1EE6-AF59-3F5B2162C727}"/>
              </a:ext>
            </a:extLst>
          </p:cNvPr>
          <p:cNvSpPr/>
          <p:nvPr/>
        </p:nvSpPr>
        <p:spPr>
          <a:xfrm>
            <a:off x="1752599" y="3238501"/>
            <a:ext cx="3999233" cy="548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H"/>
          </a:p>
        </p:txBody>
      </p:sp>
      <p:pic>
        <p:nvPicPr>
          <p:cNvPr id="10" name="Picture 10">
            <a:extLst>
              <a:ext uri="{FF2B5EF4-FFF2-40B4-BE49-F238E27FC236}">
                <a16:creationId xmlns:a16="http://schemas.microsoft.com/office/drawing/2014/main" id="{DEAC6905-DA00-F5E1-4A97-AD099280C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20312" y="2311551"/>
            <a:ext cx="817375" cy="628357"/>
          </a:xfrm>
          <a:prstGeom prst="rect">
            <a:avLst/>
          </a:prstGeom>
        </p:spPr>
      </p:pic>
      <p:sp>
        <p:nvSpPr>
          <p:cNvPr id="11" name="TextBox 17">
            <a:extLst>
              <a:ext uri="{FF2B5EF4-FFF2-40B4-BE49-F238E27FC236}">
                <a16:creationId xmlns:a16="http://schemas.microsoft.com/office/drawing/2014/main" id="{9E1DA7E3-2E33-7C34-888E-F3AA8FEFAECD}"/>
              </a:ext>
            </a:extLst>
          </p:cNvPr>
          <p:cNvSpPr txBox="1"/>
          <p:nvPr/>
        </p:nvSpPr>
        <p:spPr>
          <a:xfrm>
            <a:off x="2271840" y="4513849"/>
            <a:ext cx="2117640" cy="923330"/>
          </a:xfrm>
          <a:prstGeom prst="rect">
            <a:avLst/>
          </a:prstGeom>
        </p:spPr>
        <p:txBody>
          <a:bodyPr wrap="square" lIns="0" tIns="0" rIns="0" bIns="0" rtlCol="0" anchor="t">
            <a:spAutoFit/>
          </a:bodyPr>
          <a:lstStyle/>
          <a:p>
            <a:pPr algn="ctr">
              <a:lnSpc>
                <a:spcPts val="2400"/>
              </a:lnSpc>
            </a:pPr>
            <a:r>
              <a:rPr lang="en-US" sz="2400" b="1" dirty="0">
                <a:solidFill>
                  <a:schemeClr val="accent1">
                    <a:lumMod val="50000"/>
                  </a:schemeClr>
                </a:solidFill>
                <a:latin typeface="Century Gothic" panose="020B0502020202020204" pitchFamily="34" charset="0"/>
              </a:rPr>
              <a:t>PRESENTATION OF PARTNERS’ INITIATIVES</a:t>
            </a:r>
          </a:p>
        </p:txBody>
      </p:sp>
      <p:sp>
        <p:nvSpPr>
          <p:cNvPr id="12" name="TextBox 17">
            <a:extLst>
              <a:ext uri="{FF2B5EF4-FFF2-40B4-BE49-F238E27FC236}">
                <a16:creationId xmlns:a16="http://schemas.microsoft.com/office/drawing/2014/main" id="{D2DFDB32-06D4-C644-0155-F8C091DF6E34}"/>
              </a:ext>
            </a:extLst>
          </p:cNvPr>
          <p:cNvSpPr txBox="1"/>
          <p:nvPr/>
        </p:nvSpPr>
        <p:spPr>
          <a:xfrm>
            <a:off x="2073567" y="3498781"/>
            <a:ext cx="2818985" cy="307777"/>
          </a:xfrm>
          <a:prstGeom prst="rect">
            <a:avLst/>
          </a:prstGeom>
        </p:spPr>
        <p:txBody>
          <a:bodyPr wrap="square" lIns="0" tIns="0" rIns="0" bIns="0" rtlCol="0" anchor="t">
            <a:spAutoFit/>
          </a:bodyPr>
          <a:lstStyle/>
          <a:p>
            <a:pPr>
              <a:lnSpc>
                <a:spcPts val="2400"/>
              </a:lnSpc>
            </a:pPr>
            <a:r>
              <a:rPr lang="en-US" sz="2400" b="1" dirty="0">
                <a:solidFill>
                  <a:schemeClr val="accent1">
                    <a:lumMod val="50000"/>
                  </a:schemeClr>
                </a:solidFill>
                <a:latin typeface="Century Gothic" panose="020B0502020202020204" pitchFamily="34" charset="0"/>
              </a:rPr>
              <a:t>Break out Sessions </a:t>
            </a:r>
          </a:p>
        </p:txBody>
      </p:sp>
      <p:sp>
        <p:nvSpPr>
          <p:cNvPr id="13" name="TextBox 14">
            <a:extLst>
              <a:ext uri="{FF2B5EF4-FFF2-40B4-BE49-F238E27FC236}">
                <a16:creationId xmlns:a16="http://schemas.microsoft.com/office/drawing/2014/main" id="{225D4088-2C52-1107-9B0A-897C7267A737}"/>
              </a:ext>
            </a:extLst>
          </p:cNvPr>
          <p:cNvSpPr txBox="1"/>
          <p:nvPr/>
        </p:nvSpPr>
        <p:spPr>
          <a:xfrm>
            <a:off x="2164026" y="6064856"/>
            <a:ext cx="2638066" cy="1205395"/>
          </a:xfrm>
          <a:prstGeom prst="rect">
            <a:avLst/>
          </a:prstGeom>
        </p:spPr>
        <p:txBody>
          <a:bodyPr wrap="square" lIns="0" tIns="0" rIns="0" bIns="0" rtlCol="0" anchor="t">
            <a:spAutoFit/>
          </a:bodyPr>
          <a:lstStyle/>
          <a:p>
            <a:pPr algn="ctr">
              <a:lnSpc>
                <a:spcPts val="2399"/>
              </a:lnSpc>
            </a:pPr>
            <a:r>
              <a:rPr lang="en-US" dirty="0">
                <a:latin typeface="Century Gothic" panose="020B0502020202020204" pitchFamily="34" charset="0"/>
              </a:rPr>
              <a:t>Have a deeper discussion on Partners’ activities and proposed areas of collaboration</a:t>
            </a:r>
          </a:p>
        </p:txBody>
      </p:sp>
      <p:sp>
        <p:nvSpPr>
          <p:cNvPr id="15" name="Rectangle 14">
            <a:extLst>
              <a:ext uri="{FF2B5EF4-FFF2-40B4-BE49-F238E27FC236}">
                <a16:creationId xmlns:a16="http://schemas.microsoft.com/office/drawing/2014/main" id="{1DBCBC02-53EE-62F0-22EF-3269A0D7732A}"/>
              </a:ext>
            </a:extLst>
          </p:cNvPr>
          <p:cNvSpPr/>
          <p:nvPr/>
        </p:nvSpPr>
        <p:spPr>
          <a:xfrm>
            <a:off x="6983899" y="1897381"/>
            <a:ext cx="3999233" cy="1328538"/>
          </a:xfrm>
          <a:prstGeom prst="rect">
            <a:avLst/>
          </a:prstGeom>
          <a:solidFill>
            <a:srgbClr val="9A0000">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6" name="Rectangle 15">
            <a:extLst>
              <a:ext uri="{FF2B5EF4-FFF2-40B4-BE49-F238E27FC236}">
                <a16:creationId xmlns:a16="http://schemas.microsoft.com/office/drawing/2014/main" id="{D3EC7FE1-C4C6-5E91-A483-7640CF4C3677}"/>
              </a:ext>
            </a:extLst>
          </p:cNvPr>
          <p:cNvSpPr/>
          <p:nvPr/>
        </p:nvSpPr>
        <p:spPr>
          <a:xfrm>
            <a:off x="6983899" y="3238501"/>
            <a:ext cx="3999233" cy="548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H"/>
          </a:p>
        </p:txBody>
      </p:sp>
      <p:sp>
        <p:nvSpPr>
          <p:cNvPr id="18" name="TextBox 17">
            <a:extLst>
              <a:ext uri="{FF2B5EF4-FFF2-40B4-BE49-F238E27FC236}">
                <a16:creationId xmlns:a16="http://schemas.microsoft.com/office/drawing/2014/main" id="{6EE68E3C-B4E3-E106-1AA1-2C0351B5605A}"/>
              </a:ext>
            </a:extLst>
          </p:cNvPr>
          <p:cNvSpPr txBox="1"/>
          <p:nvPr/>
        </p:nvSpPr>
        <p:spPr>
          <a:xfrm>
            <a:off x="7304867" y="4513848"/>
            <a:ext cx="2818985" cy="1231106"/>
          </a:xfrm>
          <a:prstGeom prst="rect">
            <a:avLst/>
          </a:prstGeom>
        </p:spPr>
        <p:txBody>
          <a:bodyPr wrap="square" lIns="0" tIns="0" rIns="0" bIns="0" rtlCol="0" anchor="t">
            <a:spAutoFit/>
          </a:bodyPr>
          <a:lstStyle/>
          <a:p>
            <a:pPr algn="ctr">
              <a:lnSpc>
                <a:spcPts val="2400"/>
              </a:lnSpc>
            </a:pPr>
            <a:r>
              <a:rPr lang="en-US" sz="2400" b="1" dirty="0">
                <a:solidFill>
                  <a:schemeClr val="accent1">
                    <a:lumMod val="50000"/>
                  </a:schemeClr>
                </a:solidFill>
                <a:latin typeface="Century Gothic" panose="020B0502020202020204" pitchFamily="34" charset="0"/>
              </a:rPr>
              <a:t>PRESENTATION ON AGREED COLLABORATIONS AND ACTIONS </a:t>
            </a:r>
          </a:p>
        </p:txBody>
      </p:sp>
      <p:sp>
        <p:nvSpPr>
          <p:cNvPr id="19" name="TextBox 17">
            <a:extLst>
              <a:ext uri="{FF2B5EF4-FFF2-40B4-BE49-F238E27FC236}">
                <a16:creationId xmlns:a16="http://schemas.microsoft.com/office/drawing/2014/main" id="{9AC13123-6A6F-B6A7-168F-83460F5A7375}"/>
              </a:ext>
            </a:extLst>
          </p:cNvPr>
          <p:cNvSpPr txBox="1"/>
          <p:nvPr/>
        </p:nvSpPr>
        <p:spPr>
          <a:xfrm>
            <a:off x="7304867" y="3498780"/>
            <a:ext cx="2818985" cy="307777"/>
          </a:xfrm>
          <a:prstGeom prst="rect">
            <a:avLst/>
          </a:prstGeom>
        </p:spPr>
        <p:txBody>
          <a:bodyPr wrap="square" lIns="0" tIns="0" rIns="0" bIns="0" rtlCol="0" anchor="t">
            <a:spAutoFit/>
          </a:bodyPr>
          <a:lstStyle/>
          <a:p>
            <a:pPr algn="ctr">
              <a:lnSpc>
                <a:spcPts val="2400"/>
              </a:lnSpc>
            </a:pPr>
            <a:r>
              <a:rPr lang="en-US" sz="2400" b="1" dirty="0">
                <a:solidFill>
                  <a:schemeClr val="accent1">
                    <a:lumMod val="50000"/>
                  </a:schemeClr>
                </a:solidFill>
                <a:latin typeface="Century Gothic" panose="020B0502020202020204" pitchFamily="34" charset="0"/>
              </a:rPr>
              <a:t>Plenary </a:t>
            </a:r>
          </a:p>
        </p:txBody>
      </p:sp>
      <p:sp>
        <p:nvSpPr>
          <p:cNvPr id="20" name="TextBox 14">
            <a:extLst>
              <a:ext uri="{FF2B5EF4-FFF2-40B4-BE49-F238E27FC236}">
                <a16:creationId xmlns:a16="http://schemas.microsoft.com/office/drawing/2014/main" id="{4548D0A3-69D7-B6CD-D7E3-A6A8D5AA61C2}"/>
              </a:ext>
            </a:extLst>
          </p:cNvPr>
          <p:cNvSpPr txBox="1"/>
          <p:nvPr/>
        </p:nvSpPr>
        <p:spPr>
          <a:xfrm>
            <a:off x="7395326" y="6064855"/>
            <a:ext cx="2818984" cy="1205330"/>
          </a:xfrm>
          <a:prstGeom prst="rect">
            <a:avLst/>
          </a:prstGeom>
        </p:spPr>
        <p:txBody>
          <a:bodyPr wrap="square" lIns="0" tIns="0" rIns="0" bIns="0" rtlCol="0" anchor="t">
            <a:spAutoFit/>
          </a:bodyPr>
          <a:lstStyle/>
          <a:p>
            <a:pPr algn="ctr">
              <a:lnSpc>
                <a:spcPts val="2399"/>
              </a:lnSpc>
            </a:pPr>
            <a:r>
              <a:rPr lang="en-US" dirty="0">
                <a:latin typeface="Century Gothic" panose="020B0502020202020204" pitchFamily="34" charset="0"/>
              </a:rPr>
              <a:t>Report back to the larger group for further discussions, inputs and streamlining </a:t>
            </a:r>
          </a:p>
        </p:txBody>
      </p:sp>
      <p:pic>
        <p:nvPicPr>
          <p:cNvPr id="21" name="Picture 23">
            <a:extLst>
              <a:ext uri="{FF2B5EF4-FFF2-40B4-BE49-F238E27FC236}">
                <a16:creationId xmlns:a16="http://schemas.microsoft.com/office/drawing/2014/main" id="{7D1BD6FD-6E7C-D93E-1D72-B059B396A7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76211" y="2227058"/>
            <a:ext cx="676295" cy="883520"/>
          </a:xfrm>
          <a:prstGeom prst="rect">
            <a:avLst/>
          </a:prstGeom>
        </p:spPr>
      </p:pic>
      <p:sp>
        <p:nvSpPr>
          <p:cNvPr id="22" name="Rectangle 21">
            <a:extLst>
              <a:ext uri="{FF2B5EF4-FFF2-40B4-BE49-F238E27FC236}">
                <a16:creationId xmlns:a16="http://schemas.microsoft.com/office/drawing/2014/main" id="{B8F632E8-B831-0D64-3394-5A706A8F61DC}"/>
              </a:ext>
            </a:extLst>
          </p:cNvPr>
          <p:cNvSpPr/>
          <p:nvPr/>
        </p:nvSpPr>
        <p:spPr>
          <a:xfrm>
            <a:off x="12215199" y="1930314"/>
            <a:ext cx="3999233" cy="1328538"/>
          </a:xfrm>
          <a:prstGeom prst="rect">
            <a:avLst/>
          </a:prstGeom>
          <a:solidFill>
            <a:srgbClr val="9A0000">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23" name="Rectangle 22">
            <a:extLst>
              <a:ext uri="{FF2B5EF4-FFF2-40B4-BE49-F238E27FC236}">
                <a16:creationId xmlns:a16="http://schemas.microsoft.com/office/drawing/2014/main" id="{4DA8A603-6919-1802-46E5-F252105F7B58}"/>
              </a:ext>
            </a:extLst>
          </p:cNvPr>
          <p:cNvSpPr/>
          <p:nvPr/>
        </p:nvSpPr>
        <p:spPr>
          <a:xfrm>
            <a:off x="12215199" y="3238501"/>
            <a:ext cx="3999233" cy="548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H" dirty="0"/>
          </a:p>
        </p:txBody>
      </p:sp>
      <p:sp>
        <p:nvSpPr>
          <p:cNvPr id="26" name="TextBox 17">
            <a:extLst>
              <a:ext uri="{FF2B5EF4-FFF2-40B4-BE49-F238E27FC236}">
                <a16:creationId xmlns:a16="http://schemas.microsoft.com/office/drawing/2014/main" id="{4F43FC26-5EB5-C494-DAA6-7CD4BE06F3FF}"/>
              </a:ext>
            </a:extLst>
          </p:cNvPr>
          <p:cNvSpPr txBox="1"/>
          <p:nvPr/>
        </p:nvSpPr>
        <p:spPr>
          <a:xfrm>
            <a:off x="12536167" y="3531713"/>
            <a:ext cx="2818985" cy="307777"/>
          </a:xfrm>
          <a:prstGeom prst="rect">
            <a:avLst/>
          </a:prstGeom>
        </p:spPr>
        <p:txBody>
          <a:bodyPr wrap="square" lIns="0" tIns="0" rIns="0" bIns="0" rtlCol="0" anchor="t">
            <a:spAutoFit/>
          </a:bodyPr>
          <a:lstStyle/>
          <a:p>
            <a:pPr algn="ctr">
              <a:lnSpc>
                <a:spcPts val="2400"/>
              </a:lnSpc>
            </a:pPr>
            <a:r>
              <a:rPr lang="en-US" sz="2400" b="1" dirty="0">
                <a:solidFill>
                  <a:schemeClr val="accent1">
                    <a:lumMod val="50000"/>
                  </a:schemeClr>
                </a:solidFill>
                <a:latin typeface="Century Gothic" panose="020B0502020202020204" pitchFamily="34" charset="0"/>
              </a:rPr>
              <a:t>Follow up</a:t>
            </a:r>
          </a:p>
        </p:txBody>
      </p:sp>
      <p:sp>
        <p:nvSpPr>
          <p:cNvPr id="27" name="TextBox 14">
            <a:extLst>
              <a:ext uri="{FF2B5EF4-FFF2-40B4-BE49-F238E27FC236}">
                <a16:creationId xmlns:a16="http://schemas.microsoft.com/office/drawing/2014/main" id="{6EA2F314-A8FB-B2A6-F85C-2752D8E4A56C}"/>
              </a:ext>
            </a:extLst>
          </p:cNvPr>
          <p:cNvSpPr txBox="1"/>
          <p:nvPr/>
        </p:nvSpPr>
        <p:spPr>
          <a:xfrm>
            <a:off x="12626626" y="6097788"/>
            <a:ext cx="2638066" cy="1205330"/>
          </a:xfrm>
          <a:prstGeom prst="rect">
            <a:avLst/>
          </a:prstGeom>
        </p:spPr>
        <p:txBody>
          <a:bodyPr wrap="square" lIns="0" tIns="0" rIns="0" bIns="0" rtlCol="0" anchor="t">
            <a:spAutoFit/>
          </a:bodyPr>
          <a:lstStyle/>
          <a:p>
            <a:pPr algn="ctr">
              <a:lnSpc>
                <a:spcPts val="2399"/>
              </a:lnSpc>
            </a:pPr>
            <a:r>
              <a:rPr lang="en-US" dirty="0">
                <a:latin typeface="Century Gothic" panose="020B0502020202020204" pitchFamily="34" charset="0"/>
              </a:rPr>
              <a:t>Share relevant information to initiate modalities for partnerships</a:t>
            </a:r>
          </a:p>
        </p:txBody>
      </p:sp>
      <p:pic>
        <p:nvPicPr>
          <p:cNvPr id="29" name="Picture 22">
            <a:extLst>
              <a:ext uri="{FF2B5EF4-FFF2-40B4-BE49-F238E27FC236}">
                <a16:creationId xmlns:a16="http://schemas.microsoft.com/office/drawing/2014/main" id="{3316D32C-213C-BD99-05F2-55EF808703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24033" y="2355500"/>
            <a:ext cx="868579" cy="556610"/>
          </a:xfrm>
          <a:prstGeom prst="rect">
            <a:avLst/>
          </a:prstGeom>
        </p:spPr>
      </p:pic>
      <p:sp>
        <p:nvSpPr>
          <p:cNvPr id="32" name="TextBox 31">
            <a:extLst>
              <a:ext uri="{FF2B5EF4-FFF2-40B4-BE49-F238E27FC236}">
                <a16:creationId xmlns:a16="http://schemas.microsoft.com/office/drawing/2014/main" id="{103447CA-6673-69CA-4549-42EE47E468D2}"/>
              </a:ext>
            </a:extLst>
          </p:cNvPr>
          <p:cNvSpPr txBox="1"/>
          <p:nvPr/>
        </p:nvSpPr>
        <p:spPr>
          <a:xfrm>
            <a:off x="12969960" y="4486051"/>
            <a:ext cx="2117640" cy="1231106"/>
          </a:xfrm>
          <a:prstGeom prst="rect">
            <a:avLst/>
          </a:prstGeom>
        </p:spPr>
        <p:txBody>
          <a:bodyPr wrap="square" lIns="0" tIns="0" rIns="0" bIns="0" rtlCol="0" anchor="t">
            <a:spAutoFit/>
          </a:bodyPr>
          <a:lstStyle/>
          <a:p>
            <a:pPr algn="ctr">
              <a:lnSpc>
                <a:spcPts val="2400"/>
              </a:lnSpc>
            </a:pPr>
            <a:r>
              <a:rPr lang="en-US" sz="2400" b="1" dirty="0">
                <a:solidFill>
                  <a:schemeClr val="accent1">
                    <a:lumMod val="50000"/>
                  </a:schemeClr>
                </a:solidFill>
                <a:latin typeface="Century Gothic" panose="020B0502020202020204" pitchFamily="34" charset="0"/>
              </a:rPr>
              <a:t>INITIATE ACTION ON KEY NEXT STEPS</a:t>
            </a:r>
          </a:p>
        </p:txBody>
      </p:sp>
      <p:sp>
        <p:nvSpPr>
          <p:cNvPr id="33" name="Title 1">
            <a:extLst>
              <a:ext uri="{FF2B5EF4-FFF2-40B4-BE49-F238E27FC236}">
                <a16:creationId xmlns:a16="http://schemas.microsoft.com/office/drawing/2014/main" id="{5A52B924-D20D-5B38-2E55-A72976EAB76E}"/>
              </a:ext>
            </a:extLst>
          </p:cNvPr>
          <p:cNvSpPr txBox="1">
            <a:spLocks/>
          </p:cNvSpPr>
          <p:nvPr/>
        </p:nvSpPr>
        <p:spPr>
          <a:xfrm>
            <a:off x="0" y="-16058"/>
            <a:ext cx="18278860" cy="816158"/>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2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solidFill>
                  <a:schemeClr val="bg1"/>
                </a:solidFill>
              </a:rPr>
              <a:t>What’s next Today? </a:t>
            </a:r>
            <a:endParaRPr lang="en-GH" b="1" dirty="0">
              <a:solidFill>
                <a:schemeClr val="bg1"/>
              </a:solidFill>
            </a:endParaRPr>
          </a:p>
        </p:txBody>
      </p:sp>
    </p:spTree>
    <p:extLst>
      <p:ext uri="{BB962C8B-B14F-4D97-AF65-F5344CB8AC3E}">
        <p14:creationId xmlns:p14="http://schemas.microsoft.com/office/powerpoint/2010/main" val="73261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33221" y="747522"/>
            <a:ext cx="14853995" cy="8791956"/>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1900"/>
            <a:ext cx="182880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ACB4253D-88AA-C20A-5BE2-69D192CABE8B}"/>
              </a:ext>
            </a:extLst>
          </p:cNvPr>
          <p:cNvSpPr txBox="1"/>
          <p:nvPr/>
        </p:nvSpPr>
        <p:spPr>
          <a:xfrm>
            <a:off x="2286000" y="4164807"/>
            <a:ext cx="13716000" cy="2071782"/>
          </a:xfrm>
          <a:prstGeom prst="rect">
            <a:avLst/>
          </a:prstGeom>
        </p:spPr>
        <p:txBody>
          <a:bodyPr vert="horz" lIns="91440" tIns="45720" rIns="91440" bIns="45720" rtlCol="0" anchor="ctr">
            <a:normAutofit/>
          </a:bodyPr>
          <a:lstStyle/>
          <a:p>
            <a:pPr algn="ctr">
              <a:lnSpc>
                <a:spcPct val="90000"/>
              </a:lnSpc>
              <a:spcBef>
                <a:spcPct val="0"/>
              </a:spcBef>
              <a:spcAft>
                <a:spcPts val="600"/>
              </a:spcAft>
              <a:buClr>
                <a:srgbClr val="000000"/>
              </a:buClr>
            </a:pPr>
            <a:r>
              <a:rPr lang="en-US" sz="6000" b="1" kern="1200">
                <a:solidFill>
                  <a:schemeClr val="bg2"/>
                </a:solidFill>
                <a:latin typeface="+mj-lt"/>
                <a:ea typeface="+mj-ea"/>
                <a:cs typeface="+mj-cs"/>
                <a:sym typeface="Arial"/>
              </a:rPr>
              <a:t>THANK YOU</a:t>
            </a:r>
          </a:p>
        </p:txBody>
      </p:sp>
    </p:spTree>
    <p:extLst>
      <p:ext uri="{BB962C8B-B14F-4D97-AF65-F5344CB8AC3E}">
        <p14:creationId xmlns:p14="http://schemas.microsoft.com/office/powerpoint/2010/main" val="6515858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CB8C53-3DC9-390A-F4BC-AAFD79633A90}"/>
              </a:ext>
            </a:extLst>
          </p:cNvPr>
          <p:cNvSpPr>
            <a:spLocks noGrp="1"/>
          </p:cNvSpPr>
          <p:nvPr>
            <p:ph type="sldNum" idx="12"/>
          </p:nvPr>
        </p:nvSpPr>
        <p:spPr/>
        <p:txBody>
          <a:bodyPr/>
          <a:lstStyle/>
          <a:p>
            <a:pPr defTabSz="1828800">
              <a:buClr>
                <a:srgbClr val="000000"/>
              </a:buClr>
            </a:pPr>
            <a:fld id="{00000000-1234-1234-1234-123412341234}" type="slidenum">
              <a:rPr lang="en" sz="2798" kern="0">
                <a:solidFill>
                  <a:srgbClr val="000000"/>
                </a:solidFill>
                <a:latin typeface="Arial"/>
                <a:cs typeface="Arial"/>
                <a:sym typeface="Arial"/>
              </a:rPr>
              <a:pPr defTabSz="1828800">
                <a:buClr>
                  <a:srgbClr val="000000"/>
                </a:buClr>
              </a:pPr>
              <a:t>17</a:t>
            </a:fld>
            <a:endParaRPr lang="en" sz="2798" kern="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4BB987-688B-4E5F-A3A0-4115C9773481}"/>
              </a:ext>
            </a:extLst>
          </p:cNvPr>
          <p:cNvPicPr>
            <a:picLocks noChangeAspect="1"/>
          </p:cNvPicPr>
          <p:nvPr/>
        </p:nvPicPr>
        <p:blipFill rotWithShape="1">
          <a:blip r:embed="rId2"/>
          <a:srcRect l="12884" b="5593"/>
          <a:stretch/>
        </p:blipFill>
        <p:spPr>
          <a:xfrm>
            <a:off x="688617" y="3722654"/>
            <a:ext cx="4133559" cy="4132779"/>
          </a:xfrm>
          <a:prstGeom prst="rect">
            <a:avLst/>
          </a:prstGeom>
        </p:spPr>
      </p:pic>
      <p:sp>
        <p:nvSpPr>
          <p:cNvPr id="5" name="Rectangle 4">
            <a:extLst>
              <a:ext uri="{FF2B5EF4-FFF2-40B4-BE49-F238E27FC236}">
                <a16:creationId xmlns:a16="http://schemas.microsoft.com/office/drawing/2014/main" id="{FB06A339-1545-449A-A3A9-F8E0B89F8D45}"/>
              </a:ext>
            </a:extLst>
          </p:cNvPr>
          <p:cNvSpPr/>
          <p:nvPr/>
        </p:nvSpPr>
        <p:spPr>
          <a:xfrm>
            <a:off x="6139243" y="9752743"/>
            <a:ext cx="2619911" cy="4777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1371600"/>
            <a:endParaRPr lang="en-US" sz="2700" dirty="0">
              <a:solidFill>
                <a:prstClr val="black"/>
              </a:solidFill>
              <a:latin typeface="Calibri" panose="020F0502020204030204"/>
            </a:endParaRPr>
          </a:p>
        </p:txBody>
      </p:sp>
      <p:sp>
        <p:nvSpPr>
          <p:cNvPr id="27" name="Rectangle 26">
            <a:extLst>
              <a:ext uri="{FF2B5EF4-FFF2-40B4-BE49-F238E27FC236}">
                <a16:creationId xmlns:a16="http://schemas.microsoft.com/office/drawing/2014/main" id="{B740B5B2-7D31-45F3-AFD8-0AAD0B3FFBAB}"/>
              </a:ext>
            </a:extLst>
          </p:cNvPr>
          <p:cNvSpPr/>
          <p:nvPr/>
        </p:nvSpPr>
        <p:spPr>
          <a:xfrm>
            <a:off x="6053814" y="8817794"/>
            <a:ext cx="1004532" cy="9349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1371600"/>
            <a:endParaRPr lang="en-US" sz="2700" dirty="0">
              <a:solidFill>
                <a:prstClr val="black"/>
              </a:solidFill>
              <a:latin typeface="Calibri" panose="020F0502020204030204"/>
            </a:endParaRPr>
          </a:p>
        </p:txBody>
      </p:sp>
      <p:sp>
        <p:nvSpPr>
          <p:cNvPr id="10" name="Rectangle: Rounded Corners 9">
            <a:extLst>
              <a:ext uri="{FF2B5EF4-FFF2-40B4-BE49-F238E27FC236}">
                <a16:creationId xmlns:a16="http://schemas.microsoft.com/office/drawing/2014/main" id="{2443F1C1-DFBA-4016-B07E-EAC3653EC113}"/>
              </a:ext>
            </a:extLst>
          </p:cNvPr>
          <p:cNvSpPr/>
          <p:nvPr/>
        </p:nvSpPr>
        <p:spPr>
          <a:xfrm>
            <a:off x="201077" y="8200178"/>
            <a:ext cx="12829123" cy="2145268"/>
          </a:xfrm>
          <a:prstGeom prst="roundRect">
            <a:avLst/>
          </a:prstGeom>
          <a:solidFill>
            <a:srgbClr val="C2E0E5"/>
          </a:solidFill>
          <a:ln w="28575">
            <a:solidFill>
              <a:schemeClr val="tx1">
                <a:lumMod val="65000"/>
                <a:lumOff val="35000"/>
              </a:schemeClr>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defTabSz="1371600"/>
            <a:r>
              <a:rPr lang="en-US" sz="3000" b="1" dirty="0">
                <a:solidFill>
                  <a:srgbClr val="44546A"/>
                </a:solidFill>
                <a:latin typeface="Calibri" panose="020F0502020204030204"/>
              </a:rPr>
              <a:t>to strengthen regional stability and prosperity, the response needs to be….</a:t>
            </a:r>
          </a:p>
          <a:p>
            <a:pPr algn="ctr" defTabSz="1371600"/>
            <a:endParaRPr lang="en-US" sz="3000" b="1" dirty="0">
              <a:solidFill>
                <a:srgbClr val="44546A"/>
              </a:solidFill>
              <a:latin typeface="Calibri" panose="020F0502020204030204"/>
            </a:endParaRPr>
          </a:p>
          <a:p>
            <a:pPr marL="514350" indent="-514350" algn="ctr" defTabSz="1371600">
              <a:buAutoNum type="arabicParenR"/>
            </a:pPr>
            <a:r>
              <a:rPr lang="en-US" sz="3000" b="1" dirty="0">
                <a:solidFill>
                  <a:srgbClr val="C00000"/>
                </a:solidFill>
                <a:latin typeface="Calibri" panose="020F0502020204030204"/>
              </a:rPr>
              <a:t>Regionally Coordinated, and 2) People-centered</a:t>
            </a:r>
          </a:p>
          <a:p>
            <a:pPr algn="ctr" defTabSz="1371600"/>
            <a:endParaRPr lang="en-US" sz="3000" b="1" dirty="0">
              <a:solidFill>
                <a:srgbClr val="C00000"/>
              </a:solidFill>
              <a:latin typeface="Calibri" panose="020F0502020204030204"/>
            </a:endParaRPr>
          </a:p>
        </p:txBody>
      </p:sp>
      <p:cxnSp>
        <p:nvCxnSpPr>
          <p:cNvPr id="23" name="Straight Arrow Connector 22">
            <a:extLst>
              <a:ext uri="{FF2B5EF4-FFF2-40B4-BE49-F238E27FC236}">
                <a16:creationId xmlns:a16="http://schemas.microsoft.com/office/drawing/2014/main" id="{015691E7-625F-4B5E-8AC9-BF25A54726B1}"/>
              </a:ext>
            </a:extLst>
          </p:cNvPr>
          <p:cNvCxnSpPr>
            <a:cxnSpLocks/>
          </p:cNvCxnSpPr>
          <p:nvPr/>
        </p:nvCxnSpPr>
        <p:spPr>
          <a:xfrm>
            <a:off x="2310341" y="5188488"/>
            <a:ext cx="2926883" cy="7411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5224BE1-795E-4381-9211-351418861277}"/>
              </a:ext>
            </a:extLst>
          </p:cNvPr>
          <p:cNvCxnSpPr>
            <a:cxnSpLocks/>
          </p:cNvCxnSpPr>
          <p:nvPr/>
        </p:nvCxnSpPr>
        <p:spPr>
          <a:xfrm flipV="1">
            <a:off x="1650162" y="4643683"/>
            <a:ext cx="3963144" cy="612167"/>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352500D-ADA2-4DB2-A9BE-2995A5A4F43C}"/>
              </a:ext>
            </a:extLst>
          </p:cNvPr>
          <p:cNvCxnSpPr>
            <a:cxnSpLocks/>
          </p:cNvCxnSpPr>
          <p:nvPr/>
        </p:nvCxnSpPr>
        <p:spPr>
          <a:xfrm>
            <a:off x="2065571" y="5517223"/>
            <a:ext cx="3547736" cy="703814"/>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9" name="Content Placeholder 4">
            <a:extLst>
              <a:ext uri="{FF2B5EF4-FFF2-40B4-BE49-F238E27FC236}">
                <a16:creationId xmlns:a16="http://schemas.microsoft.com/office/drawing/2014/main" id="{737B712A-08B5-467E-BBEA-B24D85774AE3}"/>
              </a:ext>
            </a:extLst>
          </p:cNvPr>
          <p:cNvSpPr>
            <a:spLocks noGrp="1"/>
          </p:cNvSpPr>
          <p:nvPr>
            <p:ph idx="1"/>
          </p:nvPr>
        </p:nvSpPr>
        <p:spPr>
          <a:xfrm>
            <a:off x="4702100" y="4410755"/>
            <a:ext cx="5325248" cy="3162783"/>
          </a:xfrm>
        </p:spPr>
        <p:txBody>
          <a:bodyPr>
            <a:normAutofit fontScale="70000" lnSpcReduction="20000"/>
          </a:bodyPr>
          <a:lstStyle/>
          <a:p>
            <a:pPr lvl="1"/>
            <a:r>
              <a:rPr lang="en-US" b="1" dirty="0">
                <a:solidFill>
                  <a:schemeClr val="accent6">
                    <a:lumMod val="75000"/>
                  </a:schemeClr>
                </a:solidFill>
              </a:rPr>
              <a:t>Sahel </a:t>
            </a:r>
            <a:r>
              <a:rPr lang="en-US" b="1" dirty="0">
                <a:solidFill>
                  <a:srgbClr val="687E76"/>
                </a:solidFill>
              </a:rPr>
              <a:t>3 Borders </a:t>
            </a:r>
            <a:r>
              <a:rPr lang="en-US" b="1" dirty="0">
                <a:solidFill>
                  <a:schemeClr val="accent6">
                    <a:lumMod val="75000"/>
                  </a:schemeClr>
                </a:solidFill>
              </a:rPr>
              <a:t>area (Burkina Faso, Niger and Mali)- $352.5 M</a:t>
            </a:r>
          </a:p>
          <a:p>
            <a:pPr lvl="1"/>
            <a:r>
              <a:rPr lang="en-US" b="1" dirty="0">
                <a:solidFill>
                  <a:schemeClr val="accent1"/>
                </a:solidFill>
              </a:rPr>
              <a:t>Lake Chad (Niger, Chad, Cameroon + Nigeria) $170 M +$190 M</a:t>
            </a:r>
          </a:p>
          <a:p>
            <a:pPr lvl="1"/>
            <a:r>
              <a:rPr lang="en-US" b="1" dirty="0">
                <a:solidFill>
                  <a:srgbClr val="7030A0"/>
                </a:solidFill>
              </a:rPr>
              <a:t>Northern Regions of the Gulf of Guinea (Cote d’Ivoire, Ghana, Togo and Benin) $ 450M</a:t>
            </a:r>
            <a:endParaRPr lang="en-US" dirty="0"/>
          </a:p>
          <a:p>
            <a:endParaRPr lang="en-US" dirty="0"/>
          </a:p>
        </p:txBody>
      </p:sp>
      <p:grpSp>
        <p:nvGrpSpPr>
          <p:cNvPr id="16" name="Group 15">
            <a:extLst>
              <a:ext uri="{FF2B5EF4-FFF2-40B4-BE49-F238E27FC236}">
                <a16:creationId xmlns:a16="http://schemas.microsoft.com/office/drawing/2014/main" id="{EBAAD469-7BE6-47FF-8DBF-1ABCC62C7C73}"/>
              </a:ext>
            </a:extLst>
          </p:cNvPr>
          <p:cNvGrpSpPr/>
          <p:nvPr/>
        </p:nvGrpSpPr>
        <p:grpSpPr>
          <a:xfrm>
            <a:off x="11049000" y="2218894"/>
            <a:ext cx="7078151" cy="5744006"/>
            <a:chOff x="6831900" y="1524066"/>
            <a:chExt cx="5129310" cy="3619102"/>
          </a:xfrm>
        </p:grpSpPr>
        <p:sp>
          <p:nvSpPr>
            <p:cNvPr id="17" name="Rectangle 16">
              <a:extLst>
                <a:ext uri="{FF2B5EF4-FFF2-40B4-BE49-F238E27FC236}">
                  <a16:creationId xmlns:a16="http://schemas.microsoft.com/office/drawing/2014/main" id="{EC2F11DB-E0CE-4419-9C3C-B09758C5E68F}"/>
                </a:ext>
              </a:extLst>
            </p:cNvPr>
            <p:cNvSpPr/>
            <p:nvPr/>
          </p:nvSpPr>
          <p:spPr>
            <a:xfrm>
              <a:off x="6916227" y="2768184"/>
              <a:ext cx="5044983" cy="2374984"/>
            </a:xfrm>
            <a:prstGeom prst="rect">
              <a:avLst/>
            </a:prstGeom>
            <a:solidFill>
              <a:srgbClr val="FFFFFF"/>
            </a:solidFill>
            <a:ln w="25400" cap="flat" cmpd="sng" algn="ctr">
              <a:noFill/>
              <a:prstDash val="solid"/>
            </a:ln>
            <a:effectLst/>
          </p:spPr>
          <p:txBody>
            <a:bodyPr numCol="1" rtlCol="0" anchor="ctr"/>
            <a:lstStyle/>
            <a:p>
              <a:pPr defTabSz="1828481">
                <a:spcAft>
                  <a:spcPts val="600"/>
                </a:spcAft>
                <a:defRPr/>
              </a:pPr>
              <a:endParaRPr lang="en-IN" sz="172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C82EA34-5F24-40B8-AC52-2193A8248F45}"/>
                </a:ext>
              </a:extLst>
            </p:cNvPr>
            <p:cNvSpPr/>
            <p:nvPr/>
          </p:nvSpPr>
          <p:spPr>
            <a:xfrm>
              <a:off x="6831900" y="1524066"/>
              <a:ext cx="5063210" cy="1028912"/>
            </a:xfrm>
            <a:prstGeom prst="rect">
              <a:avLst/>
            </a:prstGeom>
            <a:solidFill>
              <a:srgbClr val="445D72"/>
            </a:solidFill>
            <a:ln w="25400" cap="flat" cmpd="sng" algn="ctr">
              <a:noFill/>
              <a:prstDash val="solid"/>
            </a:ln>
            <a:effectLst/>
          </p:spPr>
          <p:txBody>
            <a:bodyPr rtlCol="0" anchor="ctr"/>
            <a:lstStyle/>
            <a:p>
              <a:pPr algn="just" defTabSz="1828481">
                <a:defRPr/>
              </a:pPr>
              <a:r>
                <a:rPr lang="en-US" sz="2400" b="1"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Project design was guided by FCV drivers &amp; security situation analyses and considerations on how to address root causes</a:t>
              </a:r>
            </a:p>
          </p:txBody>
        </p:sp>
      </p:grpSp>
      <p:grpSp>
        <p:nvGrpSpPr>
          <p:cNvPr id="20" name="Group 19">
            <a:extLst>
              <a:ext uri="{FF2B5EF4-FFF2-40B4-BE49-F238E27FC236}">
                <a16:creationId xmlns:a16="http://schemas.microsoft.com/office/drawing/2014/main" id="{9C776C83-64B0-44ED-97B1-F5DADD4A921D}"/>
              </a:ext>
            </a:extLst>
          </p:cNvPr>
          <p:cNvGrpSpPr/>
          <p:nvPr/>
        </p:nvGrpSpPr>
        <p:grpSpPr>
          <a:xfrm>
            <a:off x="11359464" y="4321119"/>
            <a:ext cx="6420799" cy="2955981"/>
            <a:chOff x="7768912" y="3518802"/>
            <a:chExt cx="4359742" cy="1677009"/>
          </a:xfrm>
        </p:grpSpPr>
        <p:sp>
          <p:nvSpPr>
            <p:cNvPr id="31" name="TextBox 30">
              <a:extLst>
                <a:ext uri="{FF2B5EF4-FFF2-40B4-BE49-F238E27FC236}">
                  <a16:creationId xmlns:a16="http://schemas.microsoft.com/office/drawing/2014/main" id="{9D4945ED-2625-4D90-AACF-0EA07036993E}"/>
                </a:ext>
              </a:extLst>
            </p:cNvPr>
            <p:cNvSpPr txBox="1"/>
            <p:nvPr/>
          </p:nvSpPr>
          <p:spPr>
            <a:xfrm>
              <a:off x="7800521" y="3518802"/>
              <a:ext cx="4142074" cy="261915"/>
            </a:xfrm>
            <a:prstGeom prst="rect">
              <a:avLst/>
            </a:prstGeom>
            <a:noFill/>
          </p:spPr>
          <p:txBody>
            <a:bodyPr wrap="square">
              <a:spAutoFit/>
            </a:bodyPr>
            <a:lstStyle/>
            <a:p>
              <a:pPr marL="274320" indent="-274320" defTabSz="1371600">
                <a:buFont typeface="Arial" panose="020B0604020202020204" pitchFamily="34" charset="0"/>
                <a:buChar char="•"/>
              </a:pPr>
              <a:r>
                <a:rPr lang="en-US" sz="24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Lack of social cohesion and trust</a:t>
              </a:r>
              <a:endParaRPr lang="en-US" sz="240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8BF4E89-0D10-4E0A-A8BF-DA12F7EB406A}"/>
                </a:ext>
              </a:extLst>
            </p:cNvPr>
            <p:cNvSpPr txBox="1"/>
            <p:nvPr/>
          </p:nvSpPr>
          <p:spPr>
            <a:xfrm>
              <a:off x="7768912" y="3957140"/>
              <a:ext cx="4191255" cy="471447"/>
            </a:xfrm>
            <a:prstGeom prst="rect">
              <a:avLst/>
            </a:prstGeom>
            <a:noFill/>
          </p:spPr>
          <p:txBody>
            <a:bodyPr wrap="square" rtlCol="0">
              <a:spAutoFit/>
            </a:bodyPr>
            <a:lstStyle/>
            <a:p>
              <a:pPr marL="274320" indent="-274320" defTabSz="1371600">
                <a:buFont typeface="Arial" panose="020B0604020202020204" pitchFamily="34" charset="0"/>
                <a:buChar char="•"/>
              </a:pPr>
              <a:r>
                <a:rPr lang="en-US" sz="24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Limited voice and resilience, especially of vulnerable groups</a:t>
              </a:r>
              <a:endParaRPr lang="en-US" sz="240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2073B6F2-7747-4346-A091-5ABE7DB0B136}"/>
                </a:ext>
              </a:extLst>
            </p:cNvPr>
            <p:cNvSpPr txBox="1"/>
            <p:nvPr/>
          </p:nvSpPr>
          <p:spPr>
            <a:xfrm>
              <a:off x="7768912" y="4724364"/>
              <a:ext cx="4359742" cy="47144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b="1">
                  <a:solidFill>
                    <a:srgbClr val="404040"/>
                  </a:solidFill>
                </a:defRPr>
              </a:lvl1pPr>
            </a:lstStyle>
            <a:p>
              <a:pPr marL="274320" indent="-274320" defTabSz="1371600"/>
              <a:r>
                <a:rPr lang="en-US" sz="2400" dirty="0">
                  <a:solidFill>
                    <a:srgbClr val="445D72"/>
                  </a:solidFill>
                  <a:latin typeface="Open Sans" panose="020B0606030504020204" pitchFamily="34" charset="0"/>
                  <a:ea typeface="Open Sans" panose="020B0606030504020204" pitchFamily="34" charset="0"/>
                  <a:cs typeface="Open Sans" panose="020B0606030504020204" pitchFamily="34" charset="0"/>
                </a:rPr>
                <a:t>Ineffective institutions and regional    dimension of fragility</a:t>
              </a:r>
              <a:endParaRPr lang="en-US" sz="2400" b="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TextBox 42">
            <a:extLst>
              <a:ext uri="{FF2B5EF4-FFF2-40B4-BE49-F238E27FC236}">
                <a16:creationId xmlns:a16="http://schemas.microsoft.com/office/drawing/2014/main" id="{79172F2D-DFD1-446E-A817-3FA90E0890AE}"/>
              </a:ext>
            </a:extLst>
          </p:cNvPr>
          <p:cNvSpPr txBox="1"/>
          <p:nvPr/>
        </p:nvSpPr>
        <p:spPr>
          <a:xfrm>
            <a:off x="201077" y="959061"/>
            <a:ext cx="17629729" cy="923330"/>
          </a:xfrm>
          <a:prstGeom prst="rect">
            <a:avLst/>
          </a:prstGeom>
          <a:noFill/>
        </p:spPr>
        <p:txBody>
          <a:bodyPr wrap="square" rtlCol="0">
            <a:spAutoFit/>
          </a:bodyPr>
          <a:lstStyle/>
          <a:p>
            <a:pPr defTabSz="1371600">
              <a:defRPr/>
            </a:pPr>
            <a:r>
              <a:rPr lang="en-US" sz="2700" b="1" i="1" dirty="0">
                <a:solidFill>
                  <a:srgbClr val="AD4F0F"/>
                </a:solidFill>
                <a:latin typeface="Open Sans" panose="020B0606030504020204" pitchFamily="34" charset="0"/>
                <a:ea typeface="Open Sans" panose="020B0606030504020204" pitchFamily="34" charset="0"/>
                <a:cs typeface="Open Sans" panose="020B0606030504020204" pitchFamily="34" charset="0"/>
              </a:rPr>
              <a:t>Regional Community  Local Development and dialogue in Lake Chad, Sahel and Northern Regions of the Gulf of Guinea</a:t>
            </a:r>
            <a:r>
              <a:rPr lang="en-US" sz="2700" b="1" dirty="0">
                <a:solidFill>
                  <a:srgbClr val="AD4F0F"/>
                </a:solidFill>
                <a:latin typeface="Open Sans" panose="020B0606030504020204" pitchFamily="34" charset="0"/>
                <a:ea typeface="Open Sans" panose="020B0606030504020204" pitchFamily="34" charset="0"/>
                <a:cs typeface="Open Sans" panose="020B0606030504020204" pitchFamily="34" charset="0"/>
              </a:rPr>
              <a:t> </a:t>
            </a:r>
            <a:r>
              <a:rPr lang="en-US" sz="27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 </a:t>
            </a:r>
            <a:r>
              <a:rPr lang="en-US" sz="2700" b="1" i="1" dirty="0">
                <a:solidFill>
                  <a:srgbClr val="AD4F0F"/>
                </a:solidFill>
                <a:latin typeface="Open Sans" panose="020B0606030504020204" pitchFamily="34" charset="0"/>
                <a:ea typeface="Open Sans" panose="020B0606030504020204" pitchFamily="34" charset="0"/>
                <a:cs typeface="Open Sans" panose="020B0606030504020204" pitchFamily="34" charset="0"/>
              </a:rPr>
              <a:t>Think regionally to act locally</a:t>
            </a:r>
            <a:r>
              <a:rPr lang="en-US" sz="27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4" name="TextBox 43">
            <a:extLst>
              <a:ext uri="{FF2B5EF4-FFF2-40B4-BE49-F238E27FC236}">
                <a16:creationId xmlns:a16="http://schemas.microsoft.com/office/drawing/2014/main" id="{BC1D480D-CE69-40E8-9295-F7631F658CF1}"/>
              </a:ext>
            </a:extLst>
          </p:cNvPr>
          <p:cNvSpPr txBox="1"/>
          <p:nvPr/>
        </p:nvSpPr>
        <p:spPr>
          <a:xfrm>
            <a:off x="163235" y="1997571"/>
            <a:ext cx="10072294" cy="1569660"/>
          </a:xfrm>
          <a:prstGeom prst="rect">
            <a:avLst/>
          </a:prstGeom>
          <a:solidFill>
            <a:schemeClr val="accent3">
              <a:lumMod val="20000"/>
              <a:lumOff val="80000"/>
            </a:schemeClr>
          </a:solidFill>
        </p:spPr>
        <p:txBody>
          <a:bodyPr wrap="square">
            <a:spAutoFit/>
          </a:bodyPr>
          <a:lstStyle/>
          <a:p>
            <a:pPr algn="just" defTabSz="1371600"/>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The deteriorating context in those hotspots accelerated over the past years, and regional response is becoming crucial to address the situation. Those operations are catalytic to support strategic dialogue and integrated approaches in fragile zones in lagging areas.</a:t>
            </a: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D09E479D-DF91-72DB-8C58-560788843813}"/>
              </a:ext>
            </a:extLst>
          </p:cNvPr>
          <p:cNvSpPr txBox="1">
            <a:spLocks/>
          </p:cNvSpPr>
          <p:nvPr/>
        </p:nvSpPr>
        <p:spPr>
          <a:xfrm>
            <a:off x="0" y="0"/>
            <a:ext cx="18278860" cy="800100"/>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A Regional Approach</a:t>
            </a:r>
            <a:endParaRPr lang="en-GH" sz="4800" b="1" dirty="0">
              <a:solidFill>
                <a:schemeClr val="bg1"/>
              </a:solidFill>
            </a:endParaRPr>
          </a:p>
        </p:txBody>
      </p:sp>
    </p:spTree>
    <p:extLst>
      <p:ext uri="{BB962C8B-B14F-4D97-AF65-F5344CB8AC3E}">
        <p14:creationId xmlns:p14="http://schemas.microsoft.com/office/powerpoint/2010/main" val="36662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F632EC-2575-4996-9DF0-6E791D08DB1A}"/>
              </a:ext>
            </a:extLst>
          </p:cNvPr>
          <p:cNvSpPr>
            <a:spLocks noGrp="1"/>
          </p:cNvSpPr>
          <p:nvPr>
            <p:ph idx="1"/>
          </p:nvPr>
        </p:nvSpPr>
        <p:spPr>
          <a:xfrm>
            <a:off x="539951" y="1704143"/>
            <a:ext cx="11194850" cy="5115757"/>
          </a:xfrm>
        </p:spPr>
        <p:txBody>
          <a:bodyPr>
            <a:noAutofit/>
          </a:bodyPr>
          <a:lstStyle/>
          <a:p>
            <a:pPr algn="just">
              <a:spcBef>
                <a:spcPts val="450"/>
              </a:spcBef>
              <a:spcAft>
                <a:spcPts val="450"/>
              </a:spcAft>
              <a:defRPr/>
            </a:pPr>
            <a:r>
              <a:rPr lang="en-US" sz="2800" b="1" dirty="0">
                <a:solidFill>
                  <a:schemeClr val="accent1"/>
                </a:solidFill>
              </a:rPr>
              <a:t>Context: </a:t>
            </a:r>
            <a:r>
              <a:rPr lang="en-US" sz="2800" dirty="0"/>
              <a:t>Northern lagging areas of Gulf of Guinea countries (Cote d’Ivoire, Ghana, Togo, and Benin) are increasingly facing: </a:t>
            </a:r>
          </a:p>
          <a:p>
            <a:pPr marL="1200150" lvl="1" indent="-514350" algn="just">
              <a:spcBef>
                <a:spcPts val="450"/>
              </a:spcBef>
              <a:spcAft>
                <a:spcPts val="450"/>
              </a:spcAft>
              <a:buAutoNum type="alphaLcParenR"/>
              <a:defRPr/>
            </a:pPr>
            <a:r>
              <a:rPr lang="en-US" sz="2800" b="1" dirty="0"/>
              <a:t>FCV Spillover risks </a:t>
            </a:r>
            <a:r>
              <a:rPr lang="en-US" sz="2800" dirty="0"/>
              <a:t>from the Sahel </a:t>
            </a:r>
          </a:p>
          <a:p>
            <a:pPr marL="1200150" lvl="1" indent="-514350" algn="just">
              <a:spcBef>
                <a:spcPts val="450"/>
              </a:spcBef>
              <a:spcAft>
                <a:spcPts val="450"/>
              </a:spcAft>
              <a:buAutoNum type="alphaLcParenR"/>
              <a:defRPr/>
            </a:pPr>
            <a:r>
              <a:rPr lang="en-US" sz="2800" b="1" dirty="0"/>
              <a:t>Perception of exclusion </a:t>
            </a:r>
            <a:r>
              <a:rPr lang="en-US" sz="2800" dirty="0"/>
              <a:t>originating from insufficient state presence, higher poverty rate, insufficient decentralization, lower access to basic services and markets, and lack of voice and insufficient participation in decision-making processes - exacerbate vulnerabilities </a:t>
            </a:r>
          </a:p>
          <a:p>
            <a:pPr marL="1200150" lvl="1" indent="-514350" algn="just">
              <a:spcBef>
                <a:spcPts val="450"/>
              </a:spcBef>
              <a:spcAft>
                <a:spcPts val="450"/>
              </a:spcAft>
              <a:buAutoNum type="alphaLcParenR"/>
              <a:defRPr/>
            </a:pPr>
            <a:r>
              <a:rPr lang="en-US" sz="2800" b="1" dirty="0">
                <a:latin typeface="Calibri" panose="020F0502020204030204" pitchFamily="34" charset="0"/>
                <a:ea typeface="Times New Roman" panose="02020603050405020304" pitchFamily="18" charset="0"/>
                <a:cs typeface="Arial" panose="020B0604020202020204" pitchFamily="34" charset="0"/>
              </a:rPr>
              <a:t>High risk to climate change impacts </a:t>
            </a:r>
            <a:r>
              <a:rPr lang="en-US" sz="2800" dirty="0">
                <a:latin typeface="Calibri" panose="020F0502020204030204" pitchFamily="34" charset="0"/>
                <a:ea typeface="Times New Roman" panose="02020603050405020304" pitchFamily="18" charset="0"/>
                <a:cs typeface="Arial" panose="020B0604020202020204" pitchFamily="34" charset="0"/>
              </a:rPr>
              <a:t>poses another regional threat (dependent on subsistence agriculture) </a:t>
            </a:r>
          </a:p>
          <a:p>
            <a:pPr marL="1200150" lvl="1" indent="-514350" algn="just">
              <a:spcBef>
                <a:spcPts val="450"/>
              </a:spcBef>
              <a:spcAft>
                <a:spcPts val="450"/>
              </a:spcAft>
              <a:buAutoNum type="alphaLcParenR"/>
              <a:defRPr/>
            </a:pPr>
            <a:r>
              <a:rPr lang="en-US" sz="2800" b="1" dirty="0"/>
              <a:t>COVID shocks/risks </a:t>
            </a:r>
            <a:r>
              <a:rPr lang="en-US" sz="2800" dirty="0"/>
              <a:t>could exacerbate such structural drivers of FCV.</a:t>
            </a:r>
          </a:p>
          <a:p>
            <a:pPr>
              <a:spcBef>
                <a:spcPts val="450"/>
              </a:spcBef>
              <a:spcAft>
                <a:spcPts val="450"/>
              </a:spcAft>
              <a:defRPr/>
            </a:pPr>
            <a:endParaRPr lang="en-US" sz="2550" dirty="0"/>
          </a:p>
          <a:p>
            <a:pPr>
              <a:spcBef>
                <a:spcPts val="450"/>
              </a:spcBef>
              <a:spcAft>
                <a:spcPts val="450"/>
              </a:spcAft>
              <a:defRPr/>
            </a:pPr>
            <a:endParaRPr lang="en-US" sz="2550" dirty="0"/>
          </a:p>
          <a:p>
            <a:pPr>
              <a:spcBef>
                <a:spcPts val="450"/>
              </a:spcBef>
              <a:spcAft>
                <a:spcPts val="450"/>
              </a:spcAft>
              <a:defRPr/>
            </a:pPr>
            <a:endParaRPr lang="en-US" sz="2550" dirty="0"/>
          </a:p>
          <a:p>
            <a:pPr>
              <a:spcBef>
                <a:spcPts val="450"/>
              </a:spcBef>
              <a:spcAft>
                <a:spcPts val="450"/>
              </a:spcAft>
              <a:defRPr/>
            </a:pPr>
            <a:endParaRPr lang="en-US" sz="2550" dirty="0"/>
          </a:p>
          <a:p>
            <a:pPr>
              <a:spcBef>
                <a:spcPts val="450"/>
              </a:spcBef>
              <a:spcAft>
                <a:spcPts val="450"/>
              </a:spcAft>
              <a:defRPr/>
            </a:pPr>
            <a:endParaRPr lang="en-US" sz="2550" dirty="0"/>
          </a:p>
        </p:txBody>
      </p:sp>
      <p:sp>
        <p:nvSpPr>
          <p:cNvPr id="12" name="TextBox 11">
            <a:extLst>
              <a:ext uri="{FF2B5EF4-FFF2-40B4-BE49-F238E27FC236}">
                <a16:creationId xmlns:a16="http://schemas.microsoft.com/office/drawing/2014/main" id="{E40A8816-8F2F-43B7-8130-A62F23F4C2D7}"/>
              </a:ext>
            </a:extLst>
          </p:cNvPr>
          <p:cNvSpPr txBox="1"/>
          <p:nvPr/>
        </p:nvSpPr>
        <p:spPr>
          <a:xfrm>
            <a:off x="775977" y="7229311"/>
            <a:ext cx="16736046" cy="3000821"/>
          </a:xfrm>
          <a:prstGeom prst="rect">
            <a:avLst/>
          </a:prstGeom>
          <a:solidFill>
            <a:schemeClr val="bg1">
              <a:lumMod val="85000"/>
            </a:schemeClr>
          </a:solidFill>
        </p:spPr>
        <p:txBody>
          <a:bodyPr wrap="square" rtlCol="0">
            <a:spAutoFit/>
          </a:bodyPr>
          <a:lstStyle/>
          <a:p>
            <a:pPr algn="ctr" defTabSz="1371600"/>
            <a:r>
              <a:rPr lang="en-US" sz="5400" b="1" dirty="0">
                <a:solidFill>
                  <a:srgbClr val="2E75B6"/>
                </a:solidFill>
                <a:latin typeface="Calibri" panose="020F0502020204030204"/>
              </a:rPr>
              <a:t>Objective</a:t>
            </a:r>
            <a:r>
              <a:rPr lang="en-US" sz="3600" b="1" dirty="0">
                <a:solidFill>
                  <a:srgbClr val="2E75B6"/>
                </a:solidFill>
                <a:latin typeface="Calibri" panose="020F0502020204030204"/>
              </a:rPr>
              <a:t>:</a:t>
            </a:r>
          </a:p>
          <a:p>
            <a:pPr algn="just" defTabSz="1371600"/>
            <a:r>
              <a:rPr lang="en-US" sz="3600" dirty="0">
                <a:solidFill>
                  <a:prstClr val="black"/>
                </a:solidFill>
                <a:latin typeface="Calibri" panose="020F0502020204030204"/>
              </a:rPr>
              <a:t>To improve regional collaboration and the socioeconomic and climate resilience of border-zone communities in the target northern regions of the Gulf of Guinea countries exposed to conflict and climate risks.</a:t>
            </a:r>
          </a:p>
          <a:p>
            <a:pPr defTabSz="1371600"/>
            <a:endParaRPr lang="en-US" sz="270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7DBB9027-850C-4D76-9B0C-3FFE6DEB23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989942" y="1540562"/>
            <a:ext cx="5758109" cy="4361943"/>
          </a:xfrm>
          <a:prstGeom prst="rect">
            <a:avLst/>
          </a:prstGeom>
        </p:spPr>
      </p:pic>
      <p:sp>
        <p:nvSpPr>
          <p:cNvPr id="2" name="Title 1">
            <a:extLst>
              <a:ext uri="{FF2B5EF4-FFF2-40B4-BE49-F238E27FC236}">
                <a16:creationId xmlns:a16="http://schemas.microsoft.com/office/drawing/2014/main" id="{31D5B431-C975-336E-31FC-8A4CF69190C1}"/>
              </a:ext>
            </a:extLst>
          </p:cNvPr>
          <p:cNvSpPr txBox="1">
            <a:spLocks/>
          </p:cNvSpPr>
          <p:nvPr/>
        </p:nvSpPr>
        <p:spPr>
          <a:xfrm>
            <a:off x="0" y="0"/>
            <a:ext cx="18278860" cy="800100"/>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Gulf of Guinea Northern Regions Social Cohesion Project</a:t>
            </a:r>
            <a:endParaRPr lang="en-GH" sz="4800" b="1" dirty="0">
              <a:solidFill>
                <a:schemeClr val="bg1"/>
              </a:solidFill>
            </a:endParaRPr>
          </a:p>
        </p:txBody>
      </p:sp>
    </p:spTree>
    <p:extLst>
      <p:ext uri="{BB962C8B-B14F-4D97-AF65-F5344CB8AC3E}">
        <p14:creationId xmlns:p14="http://schemas.microsoft.com/office/powerpoint/2010/main" val="25014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F9CD-F2B0-B8C0-5600-D1DD1B4B5A99}"/>
              </a:ext>
            </a:extLst>
          </p:cNvPr>
          <p:cNvSpPr>
            <a:spLocks noGrp="1"/>
          </p:cNvSpPr>
          <p:nvPr>
            <p:ph type="title"/>
          </p:nvPr>
        </p:nvSpPr>
        <p:spPr>
          <a:xfrm>
            <a:off x="0" y="-38100"/>
            <a:ext cx="18278860" cy="731794"/>
          </a:xfrm>
          <a:solidFill>
            <a:srgbClr val="9A0000">
              <a:alpha val="75000"/>
            </a:srgb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bg1"/>
                </a:solidFill>
              </a:rPr>
              <a:t>Components</a:t>
            </a:r>
            <a:endParaRPr lang="en-GH" b="1" dirty="0">
              <a:solidFill>
                <a:schemeClr val="bg1"/>
              </a:solidFill>
            </a:endParaRPr>
          </a:p>
        </p:txBody>
      </p:sp>
      <p:grpSp>
        <p:nvGrpSpPr>
          <p:cNvPr id="23" name="Group 22">
            <a:extLst>
              <a:ext uri="{FF2B5EF4-FFF2-40B4-BE49-F238E27FC236}">
                <a16:creationId xmlns:a16="http://schemas.microsoft.com/office/drawing/2014/main" id="{9C6A098E-112F-2368-F5DC-10F60120207E}"/>
              </a:ext>
            </a:extLst>
          </p:cNvPr>
          <p:cNvGrpSpPr/>
          <p:nvPr/>
        </p:nvGrpSpPr>
        <p:grpSpPr>
          <a:xfrm>
            <a:off x="6952062" y="1349304"/>
            <a:ext cx="4703617" cy="4016402"/>
            <a:chOff x="6166462" y="1349304"/>
            <a:chExt cx="4017817" cy="3617984"/>
          </a:xfrm>
        </p:grpSpPr>
        <p:sp>
          <p:nvSpPr>
            <p:cNvPr id="5" name="Content Placeholder 2">
              <a:extLst>
                <a:ext uri="{FF2B5EF4-FFF2-40B4-BE49-F238E27FC236}">
                  <a16:creationId xmlns:a16="http://schemas.microsoft.com/office/drawing/2014/main" id="{D233C236-D13B-A43F-4B7C-FD2F2C81BF2A}"/>
                </a:ext>
              </a:extLst>
            </p:cNvPr>
            <p:cNvSpPr txBox="1">
              <a:spLocks/>
            </p:cNvSpPr>
            <p:nvPr/>
          </p:nvSpPr>
          <p:spPr>
            <a:xfrm>
              <a:off x="6166462" y="1349304"/>
              <a:ext cx="4017817" cy="3617984"/>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endParaRPr lang="en-US" sz="2400" dirty="0"/>
            </a:p>
            <a:p>
              <a:pPr marL="0" indent="0" algn="ctr">
                <a:buNone/>
              </a:pPr>
              <a:r>
                <a:rPr lang="en-US" sz="2400" b="1" dirty="0"/>
                <a:t>Component 2</a:t>
              </a:r>
            </a:p>
            <a:p>
              <a:pPr marL="0" indent="0" algn="ctr">
                <a:buNone/>
              </a:pPr>
              <a:r>
                <a:rPr lang="en-US" sz="2400" dirty="0"/>
                <a:t>Building Foundation and Capacity for Inclusive and Resilient Communities.</a:t>
              </a:r>
              <a:endParaRPr lang="en-GH" sz="2400" dirty="0"/>
            </a:p>
          </p:txBody>
        </p:sp>
        <p:pic>
          <p:nvPicPr>
            <p:cNvPr id="15" name="Picture 14">
              <a:extLst>
                <a:ext uri="{FF2B5EF4-FFF2-40B4-BE49-F238E27FC236}">
                  <a16:creationId xmlns:a16="http://schemas.microsoft.com/office/drawing/2014/main" id="{13F3B2FB-8D1B-A4FC-AFDE-4052AD36DFBE}"/>
                </a:ext>
              </a:extLst>
            </p:cNvPr>
            <p:cNvPicPr>
              <a:picLocks noChangeAspect="1"/>
            </p:cNvPicPr>
            <p:nvPr/>
          </p:nvPicPr>
          <p:blipFill>
            <a:blip r:embed="rId2"/>
            <a:stretch>
              <a:fillRect/>
            </a:stretch>
          </p:blipFill>
          <p:spPr>
            <a:xfrm>
              <a:off x="7375711" y="1525139"/>
              <a:ext cx="1501457" cy="1119731"/>
            </a:xfrm>
            <a:prstGeom prst="rect">
              <a:avLst/>
            </a:prstGeom>
            <a:ln>
              <a:noFill/>
            </a:ln>
          </p:spPr>
        </p:pic>
      </p:grpSp>
      <p:grpSp>
        <p:nvGrpSpPr>
          <p:cNvPr id="24" name="Group 23">
            <a:extLst>
              <a:ext uri="{FF2B5EF4-FFF2-40B4-BE49-F238E27FC236}">
                <a16:creationId xmlns:a16="http://schemas.microsoft.com/office/drawing/2014/main" id="{FA302FA2-402F-A8DE-F222-AB04864AFE84}"/>
              </a:ext>
            </a:extLst>
          </p:cNvPr>
          <p:cNvGrpSpPr/>
          <p:nvPr/>
        </p:nvGrpSpPr>
        <p:grpSpPr>
          <a:xfrm>
            <a:off x="12060383" y="1339377"/>
            <a:ext cx="4703617" cy="4016402"/>
            <a:chOff x="11274783" y="1339377"/>
            <a:chExt cx="4017817" cy="3617984"/>
          </a:xfrm>
        </p:grpSpPr>
        <p:sp>
          <p:nvSpPr>
            <p:cNvPr id="6" name="Content Placeholder 2">
              <a:extLst>
                <a:ext uri="{FF2B5EF4-FFF2-40B4-BE49-F238E27FC236}">
                  <a16:creationId xmlns:a16="http://schemas.microsoft.com/office/drawing/2014/main" id="{D5AC780E-DB72-F097-7389-267493C858E0}"/>
                </a:ext>
              </a:extLst>
            </p:cNvPr>
            <p:cNvSpPr txBox="1">
              <a:spLocks/>
            </p:cNvSpPr>
            <p:nvPr/>
          </p:nvSpPr>
          <p:spPr>
            <a:xfrm>
              <a:off x="11274783" y="1339377"/>
              <a:ext cx="4017817" cy="3617984"/>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endParaRPr lang="en-GB" sz="2400" dirty="0"/>
            </a:p>
            <a:p>
              <a:pPr marL="0" indent="0" algn="ctr">
                <a:buNone/>
              </a:pPr>
              <a:endParaRPr lang="en-GB" sz="2400" dirty="0"/>
            </a:p>
            <a:p>
              <a:pPr marL="0" indent="0" algn="ctr">
                <a:buNone/>
              </a:pPr>
              <a:endParaRPr lang="en-US" sz="2400" b="1" dirty="0"/>
            </a:p>
            <a:p>
              <a:pPr marL="0" indent="0" algn="ctr">
                <a:buNone/>
              </a:pPr>
              <a:r>
                <a:rPr lang="en-US" sz="2400" b="1" dirty="0"/>
                <a:t>Component 3</a:t>
              </a:r>
              <a:endParaRPr lang="en-GB" sz="2400" dirty="0"/>
            </a:p>
            <a:p>
              <a:pPr marL="0" indent="0" algn="ctr">
                <a:buNone/>
              </a:pPr>
              <a:r>
                <a:rPr lang="en-GB" sz="2400" dirty="0"/>
                <a:t>Regional Coordination Platform and Dialogue.</a:t>
              </a:r>
              <a:endParaRPr lang="en-GH" sz="2400" dirty="0"/>
            </a:p>
          </p:txBody>
        </p:sp>
        <p:pic>
          <p:nvPicPr>
            <p:cNvPr id="16" name="Picture 15">
              <a:extLst>
                <a:ext uri="{FF2B5EF4-FFF2-40B4-BE49-F238E27FC236}">
                  <a16:creationId xmlns:a16="http://schemas.microsoft.com/office/drawing/2014/main" id="{BDAE15AD-D000-093D-2B3B-658F1C2DABED}"/>
                </a:ext>
              </a:extLst>
            </p:cNvPr>
            <p:cNvPicPr>
              <a:picLocks noChangeAspect="1"/>
            </p:cNvPicPr>
            <p:nvPr/>
          </p:nvPicPr>
          <p:blipFill>
            <a:blip r:embed="rId2"/>
            <a:stretch>
              <a:fillRect/>
            </a:stretch>
          </p:blipFill>
          <p:spPr>
            <a:xfrm>
              <a:off x="12650079" y="1525139"/>
              <a:ext cx="1501457" cy="1119731"/>
            </a:xfrm>
            <a:prstGeom prst="rect">
              <a:avLst/>
            </a:prstGeom>
            <a:ln>
              <a:noFill/>
            </a:ln>
          </p:spPr>
        </p:pic>
      </p:grpSp>
      <p:grpSp>
        <p:nvGrpSpPr>
          <p:cNvPr id="25" name="Group 24">
            <a:extLst>
              <a:ext uri="{FF2B5EF4-FFF2-40B4-BE49-F238E27FC236}">
                <a16:creationId xmlns:a16="http://schemas.microsoft.com/office/drawing/2014/main" id="{5E96EADB-3641-6FFB-EF88-C6DDEDF0C006}"/>
              </a:ext>
            </a:extLst>
          </p:cNvPr>
          <p:cNvGrpSpPr/>
          <p:nvPr/>
        </p:nvGrpSpPr>
        <p:grpSpPr>
          <a:xfrm>
            <a:off x="12060383" y="5927698"/>
            <a:ext cx="4703617" cy="4016402"/>
            <a:chOff x="6130202" y="5919192"/>
            <a:chExt cx="4017817" cy="3617984"/>
          </a:xfrm>
        </p:grpSpPr>
        <p:sp>
          <p:nvSpPr>
            <p:cNvPr id="7" name="Content Placeholder 2">
              <a:extLst>
                <a:ext uri="{FF2B5EF4-FFF2-40B4-BE49-F238E27FC236}">
                  <a16:creationId xmlns:a16="http://schemas.microsoft.com/office/drawing/2014/main" id="{DCE938DC-5387-4283-6747-6037F3D213E4}"/>
                </a:ext>
              </a:extLst>
            </p:cNvPr>
            <p:cNvSpPr txBox="1">
              <a:spLocks/>
            </p:cNvSpPr>
            <p:nvPr/>
          </p:nvSpPr>
          <p:spPr>
            <a:xfrm>
              <a:off x="6130202" y="5919192"/>
              <a:ext cx="4017817" cy="3617984"/>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Component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Contingent Emergency Response Component.</a:t>
              </a:r>
              <a:endParaRPr kumimoji="0" lang="en-G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497B126-A615-170A-6DC9-BB55E0D8BFF2}"/>
                </a:ext>
              </a:extLst>
            </p:cNvPr>
            <p:cNvPicPr>
              <a:picLocks noChangeAspect="1"/>
            </p:cNvPicPr>
            <p:nvPr/>
          </p:nvPicPr>
          <p:blipFill>
            <a:blip r:embed="rId2"/>
            <a:stretch>
              <a:fillRect/>
            </a:stretch>
          </p:blipFill>
          <p:spPr>
            <a:xfrm>
              <a:off x="7388381" y="5962048"/>
              <a:ext cx="1501457" cy="1119731"/>
            </a:xfrm>
            <a:prstGeom prst="rect">
              <a:avLst/>
            </a:prstGeom>
            <a:ln>
              <a:noFill/>
            </a:ln>
          </p:spPr>
        </p:pic>
      </p:grpSp>
      <p:grpSp>
        <p:nvGrpSpPr>
          <p:cNvPr id="27" name="Group 26">
            <a:extLst>
              <a:ext uri="{FF2B5EF4-FFF2-40B4-BE49-F238E27FC236}">
                <a16:creationId xmlns:a16="http://schemas.microsoft.com/office/drawing/2014/main" id="{1E25D67A-3D07-1AF0-0979-3D6B1D0D7CC5}"/>
              </a:ext>
            </a:extLst>
          </p:cNvPr>
          <p:cNvGrpSpPr/>
          <p:nvPr/>
        </p:nvGrpSpPr>
        <p:grpSpPr>
          <a:xfrm>
            <a:off x="6963411" y="5927698"/>
            <a:ext cx="4703617" cy="4016402"/>
            <a:chOff x="1151965" y="5927698"/>
            <a:chExt cx="4017817" cy="3617984"/>
          </a:xfrm>
        </p:grpSpPr>
        <p:sp>
          <p:nvSpPr>
            <p:cNvPr id="4" name="Content Placeholder 2">
              <a:extLst>
                <a:ext uri="{FF2B5EF4-FFF2-40B4-BE49-F238E27FC236}">
                  <a16:creationId xmlns:a16="http://schemas.microsoft.com/office/drawing/2014/main" id="{A171B132-772C-95DF-B7CA-DA958FB7346B}"/>
                </a:ext>
              </a:extLst>
            </p:cNvPr>
            <p:cNvSpPr txBox="1">
              <a:spLocks/>
            </p:cNvSpPr>
            <p:nvPr/>
          </p:nvSpPr>
          <p:spPr>
            <a:xfrm>
              <a:off x="1151965" y="5927698"/>
              <a:ext cx="4017817" cy="3617984"/>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Component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Project Management</a:t>
              </a:r>
              <a:endParaRPr kumimoji="0" lang="en-G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CB93097-81EF-DED1-BE04-128293068EA4}"/>
                </a:ext>
              </a:extLst>
            </p:cNvPr>
            <p:cNvPicPr>
              <a:picLocks noChangeAspect="1"/>
            </p:cNvPicPr>
            <p:nvPr/>
          </p:nvPicPr>
          <p:blipFill>
            <a:blip r:embed="rId2"/>
            <a:stretch>
              <a:fillRect/>
            </a:stretch>
          </p:blipFill>
          <p:spPr>
            <a:xfrm>
              <a:off x="2316320" y="5962048"/>
              <a:ext cx="1501457" cy="1119731"/>
            </a:xfrm>
            <a:prstGeom prst="rect">
              <a:avLst/>
            </a:prstGeom>
            <a:ln>
              <a:noFill/>
            </a:ln>
          </p:spPr>
        </p:pic>
      </p:grpSp>
      <p:grpSp>
        <p:nvGrpSpPr>
          <p:cNvPr id="22" name="Group 21">
            <a:extLst>
              <a:ext uri="{FF2B5EF4-FFF2-40B4-BE49-F238E27FC236}">
                <a16:creationId xmlns:a16="http://schemas.microsoft.com/office/drawing/2014/main" id="{A353D6BA-E590-E7B8-EC17-9C968086BEB1}"/>
              </a:ext>
            </a:extLst>
          </p:cNvPr>
          <p:cNvGrpSpPr/>
          <p:nvPr/>
        </p:nvGrpSpPr>
        <p:grpSpPr>
          <a:xfrm>
            <a:off x="1058141" y="1349304"/>
            <a:ext cx="5489217" cy="8594796"/>
            <a:chOff x="1058141" y="1349304"/>
            <a:chExt cx="4017817" cy="3617984"/>
          </a:xfrm>
        </p:grpSpPr>
        <p:sp>
          <p:nvSpPr>
            <p:cNvPr id="19" name="Content Placeholder 2">
              <a:extLst>
                <a:ext uri="{FF2B5EF4-FFF2-40B4-BE49-F238E27FC236}">
                  <a16:creationId xmlns:a16="http://schemas.microsoft.com/office/drawing/2014/main" id="{EC46D86E-5FD9-2BED-4B3E-4954D9A43FB3}"/>
                </a:ext>
              </a:extLst>
            </p:cNvPr>
            <p:cNvSpPr txBox="1">
              <a:spLocks/>
            </p:cNvSpPr>
            <p:nvPr/>
          </p:nvSpPr>
          <p:spPr>
            <a:xfrm>
              <a:off x="1058141" y="1349304"/>
              <a:ext cx="4017817" cy="3617984"/>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lgn="ctr">
                <a:buNone/>
              </a:pPr>
              <a:endParaRPr lang="en-US" sz="2400" b="1" dirty="0"/>
            </a:p>
            <a:p>
              <a:pPr marL="0" indent="0" algn="ctr">
                <a:buNone/>
              </a:pPr>
              <a:r>
                <a:rPr lang="en-US" sz="2400" b="1" dirty="0"/>
                <a:t>Component 1</a:t>
              </a:r>
            </a:p>
            <a:p>
              <a:pPr marL="0" indent="0" algn="ctr">
                <a:buNone/>
              </a:pPr>
              <a:r>
                <a:rPr lang="en-US" sz="2400" dirty="0"/>
                <a:t>Investing in Community Resiliency and Inclusion</a:t>
              </a:r>
            </a:p>
            <a:p>
              <a:pPr marL="0" indent="0" algn="ctr">
                <a:buNone/>
              </a:pPr>
              <a:r>
                <a:rPr lang="en-US" sz="2800" b="1" dirty="0">
                  <a:solidFill>
                    <a:srgbClr val="9A0000"/>
                  </a:solidFill>
                </a:rPr>
                <a:t>USD 112.5M, 75%</a:t>
              </a:r>
              <a:endParaRPr lang="en-GH" sz="1800" dirty="0">
                <a:solidFill>
                  <a:srgbClr val="9A0000"/>
                </a:solidFill>
              </a:endParaRPr>
            </a:p>
            <a:p>
              <a:pPr marL="0" indent="0" algn="ctr">
                <a:buNone/>
              </a:pPr>
              <a:r>
                <a:rPr lang="en-US" sz="1050" b="0" i="0" dirty="0">
                  <a:solidFill>
                    <a:srgbClr val="8B8D94"/>
                  </a:solidFill>
                  <a:effectLst/>
                  <a:latin typeface="Raleway" pitchFamily="2" charset="0"/>
                </a:rPr>
                <a:t>.</a:t>
              </a:r>
              <a:endParaRPr lang="en-GH" sz="2400" dirty="0"/>
            </a:p>
          </p:txBody>
        </p:sp>
        <p:pic>
          <p:nvPicPr>
            <p:cNvPr id="20" name="Picture 19">
              <a:extLst>
                <a:ext uri="{FF2B5EF4-FFF2-40B4-BE49-F238E27FC236}">
                  <a16:creationId xmlns:a16="http://schemas.microsoft.com/office/drawing/2014/main" id="{F08FA2B9-966F-FE60-FCEA-40DD210D9DB3}"/>
                </a:ext>
              </a:extLst>
            </p:cNvPr>
            <p:cNvPicPr>
              <a:picLocks noChangeAspect="1"/>
            </p:cNvPicPr>
            <p:nvPr/>
          </p:nvPicPr>
          <p:blipFill>
            <a:blip r:embed="rId2"/>
            <a:stretch>
              <a:fillRect/>
            </a:stretch>
          </p:blipFill>
          <p:spPr>
            <a:xfrm>
              <a:off x="2362016" y="1431147"/>
              <a:ext cx="1501457" cy="428874"/>
            </a:xfrm>
            <a:prstGeom prst="rect">
              <a:avLst/>
            </a:prstGeom>
            <a:ln>
              <a:noFill/>
            </a:ln>
          </p:spPr>
        </p:pic>
      </p:grpSp>
      <p:sp>
        <p:nvSpPr>
          <p:cNvPr id="29" name="Content Placeholder 2">
            <a:extLst>
              <a:ext uri="{FF2B5EF4-FFF2-40B4-BE49-F238E27FC236}">
                <a16:creationId xmlns:a16="http://schemas.microsoft.com/office/drawing/2014/main" id="{B15F3553-1370-B39E-9136-421AA78A1227}"/>
              </a:ext>
            </a:extLst>
          </p:cNvPr>
          <p:cNvSpPr txBox="1">
            <a:spLocks/>
          </p:cNvSpPr>
          <p:nvPr/>
        </p:nvSpPr>
        <p:spPr>
          <a:xfrm>
            <a:off x="1329170" y="5067300"/>
            <a:ext cx="4995430" cy="1371601"/>
          </a:xfrm>
          <a:prstGeom prst="rect">
            <a:avLst/>
          </a:prstGeom>
          <a:solidFill>
            <a:schemeClr val="accent1">
              <a:lumMod val="20000"/>
              <a:lumOff val="8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400" dirty="0"/>
          </a:p>
          <a:p>
            <a:pPr marL="0" indent="0" algn="ctr">
              <a:lnSpc>
                <a:spcPct val="110000"/>
              </a:lnSpc>
              <a:buNone/>
            </a:pPr>
            <a:r>
              <a:rPr lang="en-US" sz="9600" b="1" dirty="0"/>
              <a:t>Sub-Component 1.1 </a:t>
            </a:r>
            <a:r>
              <a:rPr lang="en-US" sz="8000" dirty="0"/>
              <a:t>: </a:t>
            </a:r>
            <a:r>
              <a:rPr lang="en-US" sz="9600" b="1" dirty="0">
                <a:solidFill>
                  <a:srgbClr val="9A0000"/>
                </a:solidFill>
              </a:rPr>
              <a:t>(USD 84M) </a:t>
            </a:r>
          </a:p>
          <a:p>
            <a:pPr marL="0" indent="0" algn="ctr">
              <a:lnSpc>
                <a:spcPct val="120000"/>
              </a:lnSpc>
              <a:spcBef>
                <a:spcPts val="600"/>
              </a:spcBef>
              <a:buNone/>
            </a:pPr>
            <a:r>
              <a:rPr lang="en-US" sz="8000" dirty="0">
                <a:solidFill>
                  <a:schemeClr val="accent1">
                    <a:lumMod val="50000"/>
                  </a:schemeClr>
                </a:solidFill>
              </a:rPr>
              <a:t>Community investments for strengthening local resilience and inclusion</a:t>
            </a:r>
          </a:p>
          <a:p>
            <a:pPr marL="0" indent="0">
              <a:buNone/>
            </a:pPr>
            <a:endParaRPr lang="en-US" sz="2400" dirty="0"/>
          </a:p>
          <a:p>
            <a:pPr marL="0" indent="0">
              <a:buNone/>
            </a:pPr>
            <a:endParaRPr lang="en-US" sz="2400" dirty="0"/>
          </a:p>
          <a:p>
            <a:pPr marL="0" indent="0" algn="ctr">
              <a:buNone/>
            </a:pPr>
            <a:endParaRPr lang="en-GH" sz="2400" dirty="0"/>
          </a:p>
        </p:txBody>
      </p:sp>
      <p:sp>
        <p:nvSpPr>
          <p:cNvPr id="33" name="Content Placeholder 2">
            <a:extLst>
              <a:ext uri="{FF2B5EF4-FFF2-40B4-BE49-F238E27FC236}">
                <a16:creationId xmlns:a16="http://schemas.microsoft.com/office/drawing/2014/main" id="{3F0065E4-EE8E-8DB1-34CC-EB2933992FD4}"/>
              </a:ext>
            </a:extLst>
          </p:cNvPr>
          <p:cNvSpPr txBox="1">
            <a:spLocks/>
          </p:cNvSpPr>
          <p:nvPr/>
        </p:nvSpPr>
        <p:spPr>
          <a:xfrm>
            <a:off x="1329170" y="6720694"/>
            <a:ext cx="4995430" cy="1371601"/>
          </a:xfrm>
          <a:prstGeom prst="rect">
            <a:avLst/>
          </a:prstGeom>
          <a:solidFill>
            <a:schemeClr val="accent1">
              <a:lumMod val="20000"/>
              <a:lumOff val="8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400" dirty="0"/>
          </a:p>
          <a:p>
            <a:pPr marL="0" indent="0" algn="ctr">
              <a:lnSpc>
                <a:spcPct val="120000"/>
              </a:lnSpc>
              <a:spcBef>
                <a:spcPts val="600"/>
              </a:spcBef>
              <a:buNone/>
            </a:pPr>
            <a:r>
              <a:rPr lang="en-US" sz="9600" b="1" dirty="0"/>
              <a:t>Sub-Component 1.2 </a:t>
            </a:r>
            <a:r>
              <a:rPr lang="en-US" sz="8000" b="1" dirty="0"/>
              <a:t>: </a:t>
            </a:r>
            <a:r>
              <a:rPr lang="en-US" sz="9600" b="1" dirty="0">
                <a:solidFill>
                  <a:srgbClr val="9A0000"/>
                </a:solidFill>
              </a:rPr>
              <a:t>(USD 22.5M)</a:t>
            </a:r>
          </a:p>
          <a:p>
            <a:pPr marL="0" indent="0" algn="ctr">
              <a:lnSpc>
                <a:spcPct val="120000"/>
              </a:lnSpc>
              <a:spcBef>
                <a:spcPts val="600"/>
              </a:spcBef>
              <a:buNone/>
            </a:pPr>
            <a:r>
              <a:rPr lang="en-US" sz="8000" dirty="0"/>
              <a:t> </a:t>
            </a:r>
            <a:r>
              <a:rPr lang="en-US" sz="8000" dirty="0">
                <a:solidFill>
                  <a:schemeClr val="accent1">
                    <a:lumMod val="50000"/>
                  </a:schemeClr>
                </a:solidFill>
              </a:rPr>
              <a:t>Strategic economic investments for climate-resilient economic development</a:t>
            </a:r>
          </a:p>
          <a:p>
            <a:pPr marL="0" indent="0">
              <a:buNone/>
            </a:pPr>
            <a:endParaRPr lang="en-US" sz="2400" dirty="0"/>
          </a:p>
          <a:p>
            <a:pPr marL="0" indent="0">
              <a:buNone/>
            </a:pPr>
            <a:endParaRPr lang="en-US" sz="2400" dirty="0"/>
          </a:p>
          <a:p>
            <a:pPr marL="0" indent="0" algn="ctr">
              <a:buNone/>
            </a:pPr>
            <a:endParaRPr lang="en-GH" sz="2400" dirty="0"/>
          </a:p>
        </p:txBody>
      </p:sp>
      <p:sp>
        <p:nvSpPr>
          <p:cNvPr id="34" name="Content Placeholder 2">
            <a:extLst>
              <a:ext uri="{FF2B5EF4-FFF2-40B4-BE49-F238E27FC236}">
                <a16:creationId xmlns:a16="http://schemas.microsoft.com/office/drawing/2014/main" id="{49B8662B-8D31-58A4-B5C0-AE2BAD20F249}"/>
              </a:ext>
            </a:extLst>
          </p:cNvPr>
          <p:cNvSpPr txBox="1">
            <a:spLocks/>
          </p:cNvSpPr>
          <p:nvPr/>
        </p:nvSpPr>
        <p:spPr>
          <a:xfrm>
            <a:off x="1363217" y="8251895"/>
            <a:ext cx="4995430" cy="1371601"/>
          </a:xfrm>
          <a:prstGeom prst="rect">
            <a:avLst/>
          </a:prstGeom>
          <a:solidFill>
            <a:schemeClr val="accent1">
              <a:lumMod val="20000"/>
              <a:lumOff val="8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400" dirty="0"/>
          </a:p>
          <a:p>
            <a:pPr marL="0" indent="0" algn="ctr">
              <a:lnSpc>
                <a:spcPct val="120000"/>
              </a:lnSpc>
              <a:spcBef>
                <a:spcPts val="600"/>
              </a:spcBef>
              <a:buNone/>
            </a:pPr>
            <a:r>
              <a:rPr lang="en-US" sz="8000" b="1" dirty="0"/>
              <a:t>Sub-Component 1.3 </a:t>
            </a:r>
            <a:r>
              <a:rPr lang="en-US" sz="8000" dirty="0"/>
              <a:t>: </a:t>
            </a:r>
            <a:r>
              <a:rPr lang="en-US" sz="9600" b="1" dirty="0">
                <a:solidFill>
                  <a:srgbClr val="9A0000"/>
                </a:solidFill>
              </a:rPr>
              <a:t>(USD 5.6M)</a:t>
            </a:r>
          </a:p>
          <a:p>
            <a:pPr marL="0" indent="0" algn="ctr">
              <a:lnSpc>
                <a:spcPct val="120000"/>
              </a:lnSpc>
              <a:spcBef>
                <a:spcPts val="600"/>
              </a:spcBef>
              <a:buNone/>
            </a:pPr>
            <a:r>
              <a:rPr lang="en-US" sz="8000" dirty="0">
                <a:solidFill>
                  <a:schemeClr val="accent1">
                    <a:lumMod val="50000"/>
                  </a:schemeClr>
                </a:solidFill>
              </a:rPr>
              <a:t>Youth engagement and social cohesion activities</a:t>
            </a:r>
          </a:p>
          <a:p>
            <a:pPr marL="0" indent="0">
              <a:buNone/>
            </a:pPr>
            <a:endParaRPr lang="en-US" sz="2400" dirty="0"/>
          </a:p>
          <a:p>
            <a:pPr marL="0" indent="0">
              <a:buNone/>
            </a:pPr>
            <a:endParaRPr lang="en-US" sz="2400" dirty="0"/>
          </a:p>
          <a:p>
            <a:pPr marL="0" indent="0" algn="ctr">
              <a:buNone/>
            </a:pPr>
            <a:endParaRPr lang="en-GH" sz="2400" dirty="0"/>
          </a:p>
        </p:txBody>
      </p:sp>
    </p:spTree>
    <p:extLst>
      <p:ext uri="{BB962C8B-B14F-4D97-AF65-F5344CB8AC3E}">
        <p14:creationId xmlns:p14="http://schemas.microsoft.com/office/powerpoint/2010/main" val="152629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7D75ABA-8C20-4E2F-87C7-2DEA08CBC324}"/>
              </a:ext>
            </a:extLst>
          </p:cNvPr>
          <p:cNvSpPr>
            <a:spLocks noGrp="1"/>
          </p:cNvSpPr>
          <p:nvPr>
            <p:ph idx="1"/>
          </p:nvPr>
        </p:nvSpPr>
        <p:spPr>
          <a:xfrm>
            <a:off x="491024" y="1714500"/>
            <a:ext cx="9044103" cy="7696200"/>
          </a:xfrm>
        </p:spPr>
        <p:txBody>
          <a:bodyPr vert="horz" lIns="137160" tIns="68580" rIns="137160" bIns="68580" rtlCol="0">
            <a:normAutofit/>
          </a:bodyPr>
          <a:lstStyle/>
          <a:p>
            <a:pPr marL="0" indent="0">
              <a:buNone/>
            </a:pPr>
            <a:endParaRPr lang="fr-FR" sz="2800" b="1" dirty="0">
              <a:ea typeface="Times New Roman" panose="02020603050405020304" pitchFamily="18" charset="0"/>
            </a:endParaRPr>
          </a:p>
          <a:p>
            <a:pPr marL="0" indent="0">
              <a:buNone/>
            </a:pPr>
            <a:r>
              <a:rPr lang="fr-FR" sz="2800" b="1" dirty="0">
                <a:ea typeface="Times New Roman" panose="02020603050405020304" pitchFamily="18" charset="0"/>
              </a:rPr>
              <a:t>Geographic focus: </a:t>
            </a:r>
            <a:br>
              <a:rPr lang="fr-FR" sz="2800" b="1" dirty="0">
                <a:ea typeface="Times New Roman" panose="02020603050405020304" pitchFamily="18" charset="0"/>
              </a:rPr>
            </a:br>
            <a:endParaRPr lang="fr-FR" sz="2800" b="1" dirty="0">
              <a:ea typeface="Times New Roman" panose="02020603050405020304" pitchFamily="18" charset="0"/>
            </a:endParaRPr>
          </a:p>
          <a:p>
            <a:pPr lvl="1"/>
            <a:r>
              <a:rPr lang="en-US" sz="2800" dirty="0"/>
              <a:t>6 regions: Northern, North East, </a:t>
            </a:r>
            <a:r>
              <a:rPr lang="en-US" sz="2800" dirty="0" err="1"/>
              <a:t>Oti</a:t>
            </a:r>
            <a:r>
              <a:rPr lang="en-US" sz="2800" dirty="0"/>
              <a:t>, Savannah, Upper East, and Upper West </a:t>
            </a:r>
            <a:br>
              <a:rPr lang="en-US" sz="2800" dirty="0"/>
            </a:br>
            <a:endParaRPr lang="en-US" sz="2800" dirty="0"/>
          </a:p>
          <a:p>
            <a:pPr lvl="1"/>
            <a:r>
              <a:rPr lang="en-US" sz="2800" dirty="0"/>
              <a:t>48 districts (approximately 80% of all the districts in the North)</a:t>
            </a:r>
            <a:br>
              <a:rPr lang="en-US" sz="2800" dirty="0"/>
            </a:br>
            <a:endParaRPr lang="fr-FR" sz="2800" dirty="0"/>
          </a:p>
          <a:p>
            <a:pPr marL="0" indent="0">
              <a:buNone/>
            </a:pPr>
            <a:r>
              <a:rPr lang="en-US" sz="2800" b="1" dirty="0">
                <a:ea typeface="Times New Roman" panose="02020603050405020304" pitchFamily="18" charset="0"/>
              </a:rPr>
              <a:t>Implementing agency: </a:t>
            </a:r>
            <a:br>
              <a:rPr lang="en-US" sz="2800" b="1" dirty="0">
                <a:ea typeface="Times New Roman" panose="02020603050405020304" pitchFamily="18" charset="0"/>
              </a:rPr>
            </a:br>
            <a:endParaRPr lang="en-US" sz="2800" b="1" dirty="0">
              <a:ea typeface="Times New Roman" panose="02020603050405020304" pitchFamily="18" charset="0"/>
            </a:endParaRPr>
          </a:p>
          <a:p>
            <a:pPr lvl="1"/>
            <a:r>
              <a:rPr lang="en-US" sz="2800" dirty="0">
                <a:ea typeface="Times New Roman" panose="02020603050405020304" pitchFamily="18" charset="0"/>
              </a:rPr>
              <a:t>Ministry of Local Government, </a:t>
            </a:r>
            <a:r>
              <a:rPr lang="en-US" sz="2800" dirty="0" err="1">
                <a:ea typeface="Times New Roman" panose="02020603050405020304" pitchFamily="18" charset="0"/>
              </a:rPr>
              <a:t>Decentralisation</a:t>
            </a:r>
            <a:r>
              <a:rPr lang="en-US" sz="2800" dirty="0">
                <a:ea typeface="Times New Roman" panose="02020603050405020304" pitchFamily="18" charset="0"/>
              </a:rPr>
              <a:t>, and Rural Development (MLGRD)</a:t>
            </a:r>
            <a:br>
              <a:rPr lang="en-US" sz="2800" dirty="0">
                <a:ea typeface="Times New Roman" panose="02020603050405020304" pitchFamily="18" charset="0"/>
              </a:rPr>
            </a:br>
            <a:endParaRPr lang="en-US" sz="2800" dirty="0">
              <a:ea typeface="Times New Roman" panose="02020603050405020304" pitchFamily="18" charset="0"/>
            </a:endParaRPr>
          </a:p>
          <a:p>
            <a:pPr lvl="1"/>
            <a:r>
              <a:rPr lang="en-US" sz="2800" dirty="0">
                <a:ea typeface="Times New Roman" panose="02020603050405020304" pitchFamily="18" charset="0"/>
              </a:rPr>
              <a:t>Working also with National Development Planning Commission, Ministry of Youth and Sports; Ministry of Gender, Children and Social Protection etc.</a:t>
            </a:r>
            <a:endParaRPr lang="en-US" sz="2800" dirty="0">
              <a:highlight>
                <a:srgbClr val="FFFF00"/>
              </a:highlight>
              <a:ea typeface="Times New Roman" panose="02020603050405020304" pitchFamily="18" charset="0"/>
            </a:endParaRPr>
          </a:p>
          <a:p>
            <a:pPr marL="685800" lvl="1" indent="0">
              <a:buNone/>
            </a:pPr>
            <a:endParaRPr lang="en-US" sz="2800" dirty="0">
              <a:ea typeface="Times New Roman" panose="02020603050405020304" pitchFamily="18" charset="0"/>
              <a:cs typeface="Calibri"/>
            </a:endParaRPr>
          </a:p>
          <a:p>
            <a:pPr marL="0" indent="0">
              <a:buNone/>
            </a:pPr>
            <a:endParaRPr lang="en-US" sz="2800" dirty="0">
              <a:ea typeface="Calibri"/>
              <a:cs typeface="Calibri"/>
            </a:endParaRPr>
          </a:p>
          <a:p>
            <a:pPr marL="685800" lvl="1" indent="0">
              <a:buNone/>
            </a:pPr>
            <a:endParaRPr lang="fr-FR" sz="2800" b="1" dirty="0">
              <a:ea typeface="Times New Roman" panose="02020603050405020304" pitchFamily="18" charset="0"/>
            </a:endParaRPr>
          </a:p>
          <a:p>
            <a:pPr lvl="0"/>
            <a:endParaRPr lang="fr-FR" sz="2000" b="1" dirty="0">
              <a:ea typeface="Times New Roman" panose="02020603050405020304" pitchFamily="18" charset="0"/>
            </a:endParaRPr>
          </a:p>
          <a:p>
            <a:pPr lvl="0"/>
            <a:endParaRPr lang="fr-FR" sz="2000" b="1" dirty="0">
              <a:ea typeface="Times New Roman" panose="02020603050405020304" pitchFamily="18" charset="0"/>
            </a:endParaRPr>
          </a:p>
        </p:txBody>
      </p:sp>
      <p:pic>
        <p:nvPicPr>
          <p:cNvPr id="5" name="Picture 4">
            <a:extLst>
              <a:ext uri="{FF2B5EF4-FFF2-40B4-BE49-F238E27FC236}">
                <a16:creationId xmlns:a16="http://schemas.microsoft.com/office/drawing/2014/main" id="{972744EE-A0F1-4818-851E-3F5F8EEB6DB9}"/>
              </a:ext>
            </a:extLst>
          </p:cNvPr>
          <p:cNvPicPr>
            <a:picLocks noChangeAspect="1"/>
          </p:cNvPicPr>
          <p:nvPr/>
        </p:nvPicPr>
        <p:blipFill rotWithShape="1">
          <a:blip r:embed="rId3"/>
          <a:srcRect l="74171" t="19251" r="14213" b="30183"/>
          <a:stretch/>
        </p:blipFill>
        <p:spPr bwMode="auto">
          <a:xfrm>
            <a:off x="10210800" y="1498862"/>
            <a:ext cx="7693515" cy="8445238"/>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63F010F1-2FF3-D6DC-7485-8791FB66E5A1}"/>
              </a:ext>
            </a:extLst>
          </p:cNvPr>
          <p:cNvSpPr txBox="1">
            <a:spLocks/>
          </p:cNvSpPr>
          <p:nvPr/>
        </p:nvSpPr>
        <p:spPr>
          <a:xfrm>
            <a:off x="0" y="0"/>
            <a:ext cx="18278860" cy="800100"/>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Geographical Focus</a:t>
            </a:r>
            <a:endParaRPr lang="en-GH" sz="4800" b="1" dirty="0">
              <a:solidFill>
                <a:schemeClr val="bg1"/>
              </a:solidFill>
            </a:endParaRPr>
          </a:p>
        </p:txBody>
      </p:sp>
    </p:spTree>
    <p:extLst>
      <p:ext uri="{BB962C8B-B14F-4D97-AF65-F5344CB8AC3E}">
        <p14:creationId xmlns:p14="http://schemas.microsoft.com/office/powerpoint/2010/main" val="355000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8F0023E-2183-E1E2-BB08-3DD00B60C3EA}"/>
              </a:ext>
            </a:extLst>
          </p:cNvPr>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85800" y="-323850"/>
            <a:ext cx="19171640" cy="10934699"/>
          </a:xfrm>
          <a:prstGeom prst="rect">
            <a:avLst/>
          </a:prstGeom>
          <a:solidFill>
            <a:schemeClr val="tx1"/>
          </a:solidFill>
        </p:spPr>
      </p:pic>
      <p:sp>
        <p:nvSpPr>
          <p:cNvPr id="34" name="Rectangle 33">
            <a:extLst>
              <a:ext uri="{FF2B5EF4-FFF2-40B4-BE49-F238E27FC236}">
                <a16:creationId xmlns:a16="http://schemas.microsoft.com/office/drawing/2014/main" id="{0B3F5C5D-2F46-ADFB-B0D0-54759CEFC724}"/>
              </a:ext>
            </a:extLst>
          </p:cNvPr>
          <p:cNvSpPr/>
          <p:nvPr/>
        </p:nvSpPr>
        <p:spPr>
          <a:xfrm>
            <a:off x="0" y="2095500"/>
            <a:ext cx="8361909" cy="69342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Women empowerment</a:t>
            </a: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Social inclusion and voice</a:t>
            </a: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Social cohesion</a:t>
            </a:r>
            <a:r>
              <a:rPr lang="en-GH" sz="5400" b="1" kern="0" dirty="0">
                <a:solidFill>
                  <a:schemeClr val="bg1"/>
                </a:solidFill>
                <a:effectLst/>
                <a:latin typeface="+mj-lt"/>
                <a:ea typeface="Times New Roman" panose="02020603050405020304" pitchFamily="18" charset="0"/>
                <a:cs typeface="Times New Roman" panose="02020603050405020304" pitchFamily="18" charset="0"/>
              </a:rPr>
              <a:t> </a:t>
            </a:r>
            <a:endParaRPr lang="en-US" sz="5400" b="1" kern="0" dirty="0">
              <a:solidFill>
                <a:schemeClr val="bg1"/>
              </a:solidFill>
              <a:effectLst/>
              <a:latin typeface="+mj-lt"/>
              <a:ea typeface="Times New Roman" panose="02020603050405020304" pitchFamily="18" charset="0"/>
              <a:cs typeface="Times New Roman" panose="02020603050405020304" pitchFamily="18" charset="0"/>
            </a:endParaRP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latin typeface="+mj-lt"/>
                <a:ea typeface="Calibri" panose="020F0502020204030204" pitchFamily="34" charset="0"/>
                <a:cs typeface="Times New Roman" panose="02020603050405020304" pitchFamily="18" charset="0"/>
              </a:rPr>
              <a:t>Build resilient communities </a:t>
            </a: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latin typeface="+mj-lt"/>
                <a:ea typeface="Calibri" panose="020F0502020204030204" pitchFamily="34" charset="0"/>
                <a:cs typeface="Times New Roman" panose="02020603050405020304" pitchFamily="18" charset="0"/>
              </a:rPr>
              <a:t>Providing climate</a:t>
            </a:r>
            <a:r>
              <a:rPr lang="en-US" sz="5400" b="1" kern="0" dirty="0">
                <a:solidFill>
                  <a:schemeClr val="bg1"/>
                </a:solidFill>
                <a:effectLst/>
                <a:latin typeface="+mj-lt"/>
                <a:ea typeface="Calibri" panose="020F0502020204030204" pitchFamily="34" charset="0"/>
                <a:cs typeface="Times New Roman" panose="02020603050405020304" pitchFamily="18" charset="0"/>
              </a:rPr>
              <a:t> resilient infrastructure</a:t>
            </a:r>
            <a:endParaRPr lang="en-GH" sz="5400" b="1" kern="100" dirty="0">
              <a:solidFill>
                <a:schemeClr val="bg1"/>
              </a:solidFill>
              <a:effectLst/>
              <a:latin typeface="+mj-lt"/>
              <a:ea typeface="Calibri" panose="020F0502020204030204" pitchFamily="34" charset="0"/>
              <a:cs typeface="Times New Roman" panose="02020603050405020304" pitchFamily="18" charset="0"/>
            </a:endParaRPr>
          </a:p>
          <a:p>
            <a:pPr algn="ctr" fontAlgn="base">
              <a:lnSpc>
                <a:spcPct val="107000"/>
              </a:lnSpc>
              <a:spcAft>
                <a:spcPts val="800"/>
              </a:spcAft>
            </a:pPr>
            <a:r>
              <a:rPr lang="en-GH" sz="4800" b="1" kern="0" dirty="0">
                <a:solidFill>
                  <a:schemeClr val="bg1"/>
                </a:solidFill>
                <a:effectLst/>
                <a:latin typeface="+mj-lt"/>
                <a:ea typeface="Times New Roman" panose="02020603050405020304" pitchFamily="18" charset="0"/>
                <a:cs typeface="Times New Roman" panose="02020603050405020304" pitchFamily="18" charset="0"/>
              </a:rPr>
              <a:t> </a:t>
            </a:r>
            <a:endParaRPr lang="en-US" sz="4800" b="1" dirty="0">
              <a:solidFill>
                <a:schemeClr val="bg1"/>
              </a:solidFill>
              <a:latin typeface="+mj-lt"/>
            </a:endParaRPr>
          </a:p>
        </p:txBody>
      </p:sp>
      <p:sp>
        <p:nvSpPr>
          <p:cNvPr id="38" name="Rectangle 37">
            <a:extLst>
              <a:ext uri="{FF2B5EF4-FFF2-40B4-BE49-F238E27FC236}">
                <a16:creationId xmlns:a16="http://schemas.microsoft.com/office/drawing/2014/main" id="{F49520A8-3DAC-F023-EB76-C84DA5D43C8E}"/>
              </a:ext>
            </a:extLst>
          </p:cNvPr>
          <p:cNvSpPr/>
          <p:nvPr/>
        </p:nvSpPr>
        <p:spPr>
          <a:xfrm>
            <a:off x="8900020" y="2095500"/>
            <a:ext cx="8930780" cy="69342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Building Capacities</a:t>
            </a: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latin typeface="+mj-lt"/>
                <a:ea typeface="Times New Roman" panose="02020603050405020304" pitchFamily="18" charset="0"/>
                <a:cs typeface="Times New Roman" panose="02020603050405020304" pitchFamily="18" charset="0"/>
              </a:rPr>
              <a:t>Digital literacy and inclusion  </a:t>
            </a:r>
          </a:p>
          <a:p>
            <a:pPr marL="685800" indent="-685800" fontAlgn="base">
              <a:lnSpc>
                <a:spcPct val="107000"/>
              </a:lnSpc>
              <a:spcAft>
                <a:spcPts val="800"/>
              </a:spcAft>
              <a:buFont typeface="Arial" panose="020B0604020202020204" pitchFamily="34" charset="0"/>
              <a:buChar char="•"/>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Building public trust and civic engagement</a:t>
            </a:r>
          </a:p>
          <a:p>
            <a:pPr marL="685800" indent="-685800" fontAlgn="base">
              <a:lnSpc>
                <a:spcPct val="107000"/>
              </a:lnSpc>
              <a:spcAft>
                <a:spcPts val="800"/>
              </a:spcAft>
              <a:buFont typeface="Arial" panose="020B0604020202020204" pitchFamily="34" charset="0"/>
              <a:buChar char="•"/>
            </a:pPr>
            <a:r>
              <a:rPr lang="en-US" sz="6000" b="1" kern="0" dirty="0">
                <a:solidFill>
                  <a:schemeClr val="bg1"/>
                </a:solidFill>
                <a:latin typeface="+mj-lt"/>
                <a:ea typeface="Times New Roman" panose="02020603050405020304" pitchFamily="18" charset="0"/>
                <a:cs typeface="Times New Roman" panose="02020603050405020304" pitchFamily="18" charset="0"/>
              </a:rPr>
              <a:t>P</a:t>
            </a:r>
            <a:r>
              <a:rPr lang="en-US" sz="6000" b="1" kern="0" dirty="0">
                <a:solidFill>
                  <a:schemeClr val="bg1"/>
                </a:solidFill>
                <a:effectLst/>
                <a:latin typeface="+mj-lt"/>
                <a:ea typeface="Times New Roman" panose="02020603050405020304" pitchFamily="18" charset="0"/>
                <a:cs typeface="Times New Roman" panose="02020603050405020304" pitchFamily="18" charset="0"/>
              </a:rPr>
              <a:t>artnership</a:t>
            </a:r>
            <a:r>
              <a:rPr lang="en-US" sz="5400" b="1" kern="0" dirty="0">
                <a:solidFill>
                  <a:schemeClr val="bg1"/>
                </a:solidFill>
                <a:effectLst/>
                <a:latin typeface="+mj-lt"/>
                <a:ea typeface="Times New Roman" panose="02020603050405020304" pitchFamily="18" charset="0"/>
                <a:cs typeface="Times New Roman" panose="02020603050405020304" pitchFamily="18" charset="0"/>
              </a:rPr>
              <a:t> for synergy</a:t>
            </a:r>
            <a:endParaRPr lang="en-GH" sz="5400" b="1" dirty="0">
              <a:solidFill>
                <a:schemeClr val="bg1"/>
              </a:solidFill>
              <a:latin typeface="+mj-lt"/>
            </a:endParaRPr>
          </a:p>
          <a:p>
            <a:pPr fontAlgn="base">
              <a:lnSpc>
                <a:spcPct val="107000"/>
              </a:lnSpc>
              <a:spcAft>
                <a:spcPts val="800"/>
              </a:spcAft>
            </a:pPr>
            <a:r>
              <a:rPr lang="en-US" sz="5400" b="1" kern="0" dirty="0">
                <a:solidFill>
                  <a:schemeClr val="bg1"/>
                </a:solidFill>
                <a:effectLst/>
                <a:latin typeface="+mj-lt"/>
                <a:ea typeface="Times New Roman" panose="02020603050405020304" pitchFamily="18" charset="0"/>
                <a:cs typeface="Times New Roman" panose="02020603050405020304" pitchFamily="18" charset="0"/>
              </a:rPr>
              <a:t> </a:t>
            </a:r>
          </a:p>
        </p:txBody>
      </p:sp>
      <p:sp>
        <p:nvSpPr>
          <p:cNvPr id="5" name="Title 1">
            <a:extLst>
              <a:ext uri="{FF2B5EF4-FFF2-40B4-BE49-F238E27FC236}">
                <a16:creationId xmlns:a16="http://schemas.microsoft.com/office/drawing/2014/main" id="{B04B9571-0AC1-1DDE-A435-4AFABEB588B8}"/>
              </a:ext>
            </a:extLst>
          </p:cNvPr>
          <p:cNvSpPr txBox="1">
            <a:spLocks/>
          </p:cNvSpPr>
          <p:nvPr/>
        </p:nvSpPr>
        <p:spPr>
          <a:xfrm>
            <a:off x="0" y="0"/>
            <a:ext cx="18278860" cy="800100"/>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Broader Objectives</a:t>
            </a:r>
            <a:endParaRPr lang="en-GH" sz="4800" b="1" dirty="0">
              <a:solidFill>
                <a:schemeClr val="bg1"/>
              </a:solidFill>
            </a:endParaRPr>
          </a:p>
        </p:txBody>
      </p:sp>
    </p:spTree>
    <p:extLst>
      <p:ext uri="{BB962C8B-B14F-4D97-AF65-F5344CB8AC3E}">
        <p14:creationId xmlns:p14="http://schemas.microsoft.com/office/powerpoint/2010/main" val="140047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O Ghana Target Regions">
            <a:extLst>
              <a:ext uri="{FF2B5EF4-FFF2-40B4-BE49-F238E27FC236}">
                <a16:creationId xmlns:a16="http://schemas.microsoft.com/office/drawing/2014/main" id="{C6D62080-057F-478F-5857-0101C94398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9056" y="513632"/>
            <a:ext cx="18719816" cy="15894184"/>
          </a:xfrm>
          <a:prstGeom prst="rect">
            <a:avLst/>
          </a:prstGeom>
        </p:spPr>
      </p:pic>
      <p:sp>
        <p:nvSpPr>
          <p:cNvPr id="6" name="Rectangle 5">
            <a:extLst>
              <a:ext uri="{FF2B5EF4-FFF2-40B4-BE49-F238E27FC236}">
                <a16:creationId xmlns:a16="http://schemas.microsoft.com/office/drawing/2014/main" id="{DC70A455-BB06-7AF9-1DD7-0B15270EEF88}"/>
              </a:ext>
            </a:extLst>
          </p:cNvPr>
          <p:cNvSpPr/>
          <p:nvPr/>
        </p:nvSpPr>
        <p:spPr>
          <a:xfrm>
            <a:off x="11213343" y="3197898"/>
            <a:ext cx="6678399" cy="209802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a:t>Clusters </a:t>
            </a:r>
          </a:p>
          <a:p>
            <a:pPr algn="ctr"/>
            <a:r>
              <a:rPr lang="en-US" sz="5400" dirty="0"/>
              <a:t>217 </a:t>
            </a:r>
            <a:endParaRPr lang="en-GH" sz="5400" dirty="0"/>
          </a:p>
        </p:txBody>
      </p:sp>
      <p:sp>
        <p:nvSpPr>
          <p:cNvPr id="8" name="Rectangle 7">
            <a:extLst>
              <a:ext uri="{FF2B5EF4-FFF2-40B4-BE49-F238E27FC236}">
                <a16:creationId xmlns:a16="http://schemas.microsoft.com/office/drawing/2014/main" id="{13C944EF-D5BF-2386-AD54-C8C8FA1F2B83}"/>
              </a:ext>
            </a:extLst>
          </p:cNvPr>
          <p:cNvSpPr/>
          <p:nvPr/>
        </p:nvSpPr>
        <p:spPr>
          <a:xfrm>
            <a:off x="11213343" y="5456922"/>
            <a:ext cx="6678398" cy="209802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t> </a:t>
            </a:r>
            <a:r>
              <a:rPr lang="en-US" sz="5400" b="1" dirty="0"/>
              <a:t>communities </a:t>
            </a:r>
          </a:p>
          <a:p>
            <a:pPr algn="ctr"/>
            <a:r>
              <a:rPr lang="en-US" sz="5400" dirty="0"/>
              <a:t>&gt; 1500</a:t>
            </a:r>
            <a:endParaRPr lang="en-GH" sz="5400" dirty="0"/>
          </a:p>
        </p:txBody>
      </p:sp>
      <p:sp>
        <p:nvSpPr>
          <p:cNvPr id="9" name="Rectangle 8">
            <a:extLst>
              <a:ext uri="{FF2B5EF4-FFF2-40B4-BE49-F238E27FC236}">
                <a16:creationId xmlns:a16="http://schemas.microsoft.com/office/drawing/2014/main" id="{DAAB34DE-5A96-CE67-038E-9224BE201187}"/>
              </a:ext>
            </a:extLst>
          </p:cNvPr>
          <p:cNvSpPr/>
          <p:nvPr/>
        </p:nvSpPr>
        <p:spPr>
          <a:xfrm>
            <a:off x="11201400" y="7735226"/>
            <a:ext cx="6581220" cy="209802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t> </a:t>
            </a:r>
            <a:r>
              <a:rPr lang="en-US" sz="5400" b="1" dirty="0"/>
              <a:t>social infrastructure</a:t>
            </a:r>
            <a:r>
              <a:rPr lang="en-US" sz="5400" dirty="0"/>
              <a:t>  </a:t>
            </a:r>
          </a:p>
          <a:p>
            <a:pPr algn="ctr"/>
            <a:r>
              <a:rPr lang="en-US" sz="5400" dirty="0"/>
              <a:t>&gt; 500</a:t>
            </a:r>
            <a:endParaRPr lang="en-GH" sz="5400" dirty="0"/>
          </a:p>
        </p:txBody>
      </p:sp>
      <p:sp>
        <p:nvSpPr>
          <p:cNvPr id="10" name="Rectangle 9">
            <a:extLst>
              <a:ext uri="{FF2B5EF4-FFF2-40B4-BE49-F238E27FC236}">
                <a16:creationId xmlns:a16="http://schemas.microsoft.com/office/drawing/2014/main" id="{A67610EC-44E0-BA85-27F5-F18C4312AAE6}"/>
              </a:ext>
            </a:extLst>
          </p:cNvPr>
          <p:cNvSpPr/>
          <p:nvPr/>
        </p:nvSpPr>
        <p:spPr>
          <a:xfrm>
            <a:off x="12111771" y="1620976"/>
            <a:ext cx="4421598"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solidFill>
                  <a:srgbClr val="0070C0"/>
                </a:solidFill>
              </a:rPr>
              <a:t>YEAR 1 </a:t>
            </a:r>
          </a:p>
          <a:p>
            <a:pPr algn="ctr"/>
            <a:endParaRPr lang="en-GH" dirty="0"/>
          </a:p>
        </p:txBody>
      </p:sp>
      <p:pic>
        <p:nvPicPr>
          <p:cNvPr id="11" name="Picture 10">
            <a:extLst>
              <a:ext uri="{FF2B5EF4-FFF2-40B4-BE49-F238E27FC236}">
                <a16:creationId xmlns:a16="http://schemas.microsoft.com/office/drawing/2014/main" id="{A047CF62-E5C5-3DEE-C6B4-46441273B564}"/>
              </a:ext>
            </a:extLst>
          </p:cNvPr>
          <p:cNvPicPr>
            <a:picLocks noChangeAspect="1"/>
          </p:cNvPicPr>
          <p:nvPr/>
        </p:nvPicPr>
        <p:blipFill>
          <a:blip r:embed="rId3"/>
          <a:stretch>
            <a:fillRect/>
          </a:stretch>
        </p:blipFill>
        <p:spPr>
          <a:xfrm>
            <a:off x="8218181" y="8709513"/>
            <a:ext cx="255638" cy="326648"/>
          </a:xfrm>
          <a:prstGeom prst="rect">
            <a:avLst/>
          </a:prstGeom>
        </p:spPr>
      </p:pic>
      <p:pic>
        <p:nvPicPr>
          <p:cNvPr id="12" name="Picture 11">
            <a:extLst>
              <a:ext uri="{FF2B5EF4-FFF2-40B4-BE49-F238E27FC236}">
                <a16:creationId xmlns:a16="http://schemas.microsoft.com/office/drawing/2014/main" id="{9FE94DC4-8F2F-89E3-45D4-A8D6F952A1A4}"/>
              </a:ext>
            </a:extLst>
          </p:cNvPr>
          <p:cNvPicPr>
            <a:picLocks noChangeAspect="1"/>
          </p:cNvPicPr>
          <p:nvPr/>
        </p:nvPicPr>
        <p:blipFill>
          <a:blip r:embed="rId3"/>
          <a:stretch>
            <a:fillRect/>
          </a:stretch>
        </p:blipFill>
        <p:spPr>
          <a:xfrm>
            <a:off x="8686800" y="8219293"/>
            <a:ext cx="255638" cy="326648"/>
          </a:xfrm>
          <a:prstGeom prst="rect">
            <a:avLst/>
          </a:prstGeom>
        </p:spPr>
      </p:pic>
      <p:pic>
        <p:nvPicPr>
          <p:cNvPr id="13" name="Picture 12">
            <a:extLst>
              <a:ext uri="{FF2B5EF4-FFF2-40B4-BE49-F238E27FC236}">
                <a16:creationId xmlns:a16="http://schemas.microsoft.com/office/drawing/2014/main" id="{1EE3A6BC-30A5-A5EE-72B3-5111626B7D53}"/>
              </a:ext>
            </a:extLst>
          </p:cNvPr>
          <p:cNvPicPr>
            <a:picLocks noChangeAspect="1"/>
          </p:cNvPicPr>
          <p:nvPr/>
        </p:nvPicPr>
        <p:blipFill>
          <a:blip r:embed="rId3"/>
          <a:stretch>
            <a:fillRect/>
          </a:stretch>
        </p:blipFill>
        <p:spPr>
          <a:xfrm>
            <a:off x="5531564" y="2487389"/>
            <a:ext cx="255638" cy="326648"/>
          </a:xfrm>
          <a:prstGeom prst="rect">
            <a:avLst/>
          </a:prstGeom>
        </p:spPr>
      </p:pic>
      <p:pic>
        <p:nvPicPr>
          <p:cNvPr id="14" name="Picture 13">
            <a:extLst>
              <a:ext uri="{FF2B5EF4-FFF2-40B4-BE49-F238E27FC236}">
                <a16:creationId xmlns:a16="http://schemas.microsoft.com/office/drawing/2014/main" id="{ADB2BD22-601F-26ED-3479-B648FFA55163}"/>
              </a:ext>
            </a:extLst>
          </p:cNvPr>
          <p:cNvPicPr>
            <a:picLocks noChangeAspect="1"/>
          </p:cNvPicPr>
          <p:nvPr/>
        </p:nvPicPr>
        <p:blipFill>
          <a:blip r:embed="rId3"/>
          <a:stretch>
            <a:fillRect/>
          </a:stretch>
        </p:blipFill>
        <p:spPr>
          <a:xfrm>
            <a:off x="3171009" y="5258110"/>
            <a:ext cx="255638" cy="326648"/>
          </a:xfrm>
          <a:prstGeom prst="rect">
            <a:avLst/>
          </a:prstGeom>
        </p:spPr>
      </p:pic>
      <p:pic>
        <p:nvPicPr>
          <p:cNvPr id="15" name="Picture 14">
            <a:extLst>
              <a:ext uri="{FF2B5EF4-FFF2-40B4-BE49-F238E27FC236}">
                <a16:creationId xmlns:a16="http://schemas.microsoft.com/office/drawing/2014/main" id="{BD4BF126-81A9-4E61-FC18-D752FFEF9890}"/>
              </a:ext>
            </a:extLst>
          </p:cNvPr>
          <p:cNvPicPr>
            <a:picLocks noChangeAspect="1"/>
          </p:cNvPicPr>
          <p:nvPr/>
        </p:nvPicPr>
        <p:blipFill>
          <a:blip r:embed="rId3"/>
          <a:stretch>
            <a:fillRect/>
          </a:stretch>
        </p:blipFill>
        <p:spPr>
          <a:xfrm>
            <a:off x="7796981" y="7729867"/>
            <a:ext cx="255638" cy="326648"/>
          </a:xfrm>
          <a:prstGeom prst="rect">
            <a:avLst/>
          </a:prstGeom>
        </p:spPr>
      </p:pic>
      <p:pic>
        <p:nvPicPr>
          <p:cNvPr id="16" name="Picture 15">
            <a:extLst>
              <a:ext uri="{FF2B5EF4-FFF2-40B4-BE49-F238E27FC236}">
                <a16:creationId xmlns:a16="http://schemas.microsoft.com/office/drawing/2014/main" id="{E6346891-8DE2-CC29-15BE-BD20087B4666}"/>
              </a:ext>
            </a:extLst>
          </p:cNvPr>
          <p:cNvPicPr>
            <a:picLocks noChangeAspect="1"/>
          </p:cNvPicPr>
          <p:nvPr/>
        </p:nvPicPr>
        <p:blipFill>
          <a:blip r:embed="rId3"/>
          <a:stretch>
            <a:fillRect/>
          </a:stretch>
        </p:blipFill>
        <p:spPr>
          <a:xfrm>
            <a:off x="8415605" y="9589011"/>
            <a:ext cx="255638" cy="326648"/>
          </a:xfrm>
          <a:prstGeom prst="rect">
            <a:avLst/>
          </a:prstGeom>
        </p:spPr>
      </p:pic>
      <p:pic>
        <p:nvPicPr>
          <p:cNvPr id="17" name="Picture 16">
            <a:extLst>
              <a:ext uri="{FF2B5EF4-FFF2-40B4-BE49-F238E27FC236}">
                <a16:creationId xmlns:a16="http://schemas.microsoft.com/office/drawing/2014/main" id="{70A05D5A-5B03-02D0-B1BA-75AD109948A2}"/>
              </a:ext>
            </a:extLst>
          </p:cNvPr>
          <p:cNvPicPr>
            <a:picLocks noChangeAspect="1"/>
          </p:cNvPicPr>
          <p:nvPr/>
        </p:nvPicPr>
        <p:blipFill>
          <a:blip r:embed="rId3"/>
          <a:stretch>
            <a:fillRect/>
          </a:stretch>
        </p:blipFill>
        <p:spPr>
          <a:xfrm>
            <a:off x="7516719" y="5246873"/>
            <a:ext cx="255638" cy="326648"/>
          </a:xfrm>
          <a:prstGeom prst="rect">
            <a:avLst/>
          </a:prstGeom>
        </p:spPr>
      </p:pic>
      <p:pic>
        <p:nvPicPr>
          <p:cNvPr id="18" name="Picture 17">
            <a:extLst>
              <a:ext uri="{FF2B5EF4-FFF2-40B4-BE49-F238E27FC236}">
                <a16:creationId xmlns:a16="http://schemas.microsoft.com/office/drawing/2014/main" id="{7453B645-15A1-E87E-7B04-B881934BE413}"/>
              </a:ext>
            </a:extLst>
          </p:cNvPr>
          <p:cNvPicPr>
            <a:picLocks noChangeAspect="1"/>
          </p:cNvPicPr>
          <p:nvPr/>
        </p:nvPicPr>
        <p:blipFill>
          <a:blip r:embed="rId3"/>
          <a:stretch>
            <a:fillRect/>
          </a:stretch>
        </p:blipFill>
        <p:spPr>
          <a:xfrm>
            <a:off x="5614219" y="4308324"/>
            <a:ext cx="255638" cy="326648"/>
          </a:xfrm>
          <a:prstGeom prst="rect">
            <a:avLst/>
          </a:prstGeom>
        </p:spPr>
      </p:pic>
      <p:pic>
        <p:nvPicPr>
          <p:cNvPr id="19" name="Picture 18">
            <a:extLst>
              <a:ext uri="{FF2B5EF4-FFF2-40B4-BE49-F238E27FC236}">
                <a16:creationId xmlns:a16="http://schemas.microsoft.com/office/drawing/2014/main" id="{66BB500E-8ECE-3E23-0DD5-59E0D9434B25}"/>
              </a:ext>
            </a:extLst>
          </p:cNvPr>
          <p:cNvPicPr>
            <a:picLocks noChangeAspect="1"/>
          </p:cNvPicPr>
          <p:nvPr/>
        </p:nvPicPr>
        <p:blipFill>
          <a:blip r:embed="rId3"/>
          <a:stretch>
            <a:fillRect/>
          </a:stretch>
        </p:blipFill>
        <p:spPr>
          <a:xfrm>
            <a:off x="7924800" y="8134076"/>
            <a:ext cx="255638" cy="326648"/>
          </a:xfrm>
          <a:prstGeom prst="rect">
            <a:avLst/>
          </a:prstGeom>
        </p:spPr>
      </p:pic>
      <p:pic>
        <p:nvPicPr>
          <p:cNvPr id="20" name="Picture 19">
            <a:extLst>
              <a:ext uri="{FF2B5EF4-FFF2-40B4-BE49-F238E27FC236}">
                <a16:creationId xmlns:a16="http://schemas.microsoft.com/office/drawing/2014/main" id="{691874E2-E2AD-5921-D719-F321B93CCC59}"/>
              </a:ext>
            </a:extLst>
          </p:cNvPr>
          <p:cNvPicPr>
            <a:picLocks noChangeAspect="1"/>
          </p:cNvPicPr>
          <p:nvPr/>
        </p:nvPicPr>
        <p:blipFill>
          <a:blip r:embed="rId3"/>
          <a:stretch>
            <a:fillRect/>
          </a:stretch>
        </p:blipFill>
        <p:spPr>
          <a:xfrm>
            <a:off x="4493806" y="2666929"/>
            <a:ext cx="255638" cy="326648"/>
          </a:xfrm>
          <a:prstGeom prst="rect">
            <a:avLst/>
          </a:prstGeom>
        </p:spPr>
      </p:pic>
      <p:pic>
        <p:nvPicPr>
          <p:cNvPr id="21" name="Picture 20">
            <a:extLst>
              <a:ext uri="{FF2B5EF4-FFF2-40B4-BE49-F238E27FC236}">
                <a16:creationId xmlns:a16="http://schemas.microsoft.com/office/drawing/2014/main" id="{E5A13F55-9C18-328D-D73E-34081D141841}"/>
              </a:ext>
            </a:extLst>
          </p:cNvPr>
          <p:cNvPicPr>
            <a:picLocks noChangeAspect="1"/>
          </p:cNvPicPr>
          <p:nvPr/>
        </p:nvPicPr>
        <p:blipFill>
          <a:blip r:embed="rId3"/>
          <a:stretch>
            <a:fillRect/>
          </a:stretch>
        </p:blipFill>
        <p:spPr>
          <a:xfrm>
            <a:off x="6705600" y="4283452"/>
            <a:ext cx="255638" cy="326648"/>
          </a:xfrm>
          <a:prstGeom prst="rect">
            <a:avLst/>
          </a:prstGeom>
        </p:spPr>
      </p:pic>
      <p:pic>
        <p:nvPicPr>
          <p:cNvPr id="22" name="Picture 21">
            <a:extLst>
              <a:ext uri="{FF2B5EF4-FFF2-40B4-BE49-F238E27FC236}">
                <a16:creationId xmlns:a16="http://schemas.microsoft.com/office/drawing/2014/main" id="{C530DD6B-66F2-64DA-5893-E30DBCFF0571}"/>
              </a:ext>
            </a:extLst>
          </p:cNvPr>
          <p:cNvPicPr>
            <a:picLocks noChangeAspect="1"/>
          </p:cNvPicPr>
          <p:nvPr/>
        </p:nvPicPr>
        <p:blipFill>
          <a:blip r:embed="rId3"/>
          <a:stretch>
            <a:fillRect/>
          </a:stretch>
        </p:blipFill>
        <p:spPr>
          <a:xfrm>
            <a:off x="18610552" y="9262363"/>
            <a:ext cx="255638" cy="326648"/>
          </a:xfrm>
          <a:prstGeom prst="rect">
            <a:avLst/>
          </a:prstGeom>
        </p:spPr>
      </p:pic>
      <p:pic>
        <p:nvPicPr>
          <p:cNvPr id="23" name="Picture 22">
            <a:extLst>
              <a:ext uri="{FF2B5EF4-FFF2-40B4-BE49-F238E27FC236}">
                <a16:creationId xmlns:a16="http://schemas.microsoft.com/office/drawing/2014/main" id="{79D8CDE3-A98F-6AE3-7B0F-FAAB6D8CF74E}"/>
              </a:ext>
            </a:extLst>
          </p:cNvPr>
          <p:cNvPicPr>
            <a:picLocks noChangeAspect="1"/>
          </p:cNvPicPr>
          <p:nvPr/>
        </p:nvPicPr>
        <p:blipFill>
          <a:blip r:embed="rId3"/>
          <a:stretch>
            <a:fillRect/>
          </a:stretch>
        </p:blipFill>
        <p:spPr>
          <a:xfrm>
            <a:off x="8590023" y="6909610"/>
            <a:ext cx="255638" cy="326648"/>
          </a:xfrm>
          <a:prstGeom prst="rect">
            <a:avLst/>
          </a:prstGeom>
        </p:spPr>
      </p:pic>
      <p:pic>
        <p:nvPicPr>
          <p:cNvPr id="24" name="Picture 23">
            <a:extLst>
              <a:ext uri="{FF2B5EF4-FFF2-40B4-BE49-F238E27FC236}">
                <a16:creationId xmlns:a16="http://schemas.microsoft.com/office/drawing/2014/main" id="{04360F8B-08EC-5C8B-2781-F5E43651B51B}"/>
              </a:ext>
            </a:extLst>
          </p:cNvPr>
          <p:cNvPicPr>
            <a:picLocks noChangeAspect="1"/>
          </p:cNvPicPr>
          <p:nvPr/>
        </p:nvPicPr>
        <p:blipFill>
          <a:blip r:embed="rId3"/>
          <a:stretch>
            <a:fillRect/>
          </a:stretch>
        </p:blipFill>
        <p:spPr>
          <a:xfrm>
            <a:off x="5486400" y="3676371"/>
            <a:ext cx="255638" cy="326648"/>
          </a:xfrm>
          <a:prstGeom prst="rect">
            <a:avLst/>
          </a:prstGeom>
        </p:spPr>
      </p:pic>
      <p:pic>
        <p:nvPicPr>
          <p:cNvPr id="25" name="Picture 24">
            <a:extLst>
              <a:ext uri="{FF2B5EF4-FFF2-40B4-BE49-F238E27FC236}">
                <a16:creationId xmlns:a16="http://schemas.microsoft.com/office/drawing/2014/main" id="{412D9F1B-328B-9386-8F34-3623C6EEB642}"/>
              </a:ext>
            </a:extLst>
          </p:cNvPr>
          <p:cNvPicPr>
            <a:picLocks noChangeAspect="1"/>
          </p:cNvPicPr>
          <p:nvPr/>
        </p:nvPicPr>
        <p:blipFill>
          <a:blip r:embed="rId3"/>
          <a:stretch>
            <a:fillRect/>
          </a:stretch>
        </p:blipFill>
        <p:spPr>
          <a:xfrm>
            <a:off x="8745533" y="8939411"/>
            <a:ext cx="255638" cy="326648"/>
          </a:xfrm>
          <a:prstGeom prst="rect">
            <a:avLst/>
          </a:prstGeom>
        </p:spPr>
      </p:pic>
      <p:pic>
        <p:nvPicPr>
          <p:cNvPr id="26" name="Picture 25">
            <a:extLst>
              <a:ext uri="{FF2B5EF4-FFF2-40B4-BE49-F238E27FC236}">
                <a16:creationId xmlns:a16="http://schemas.microsoft.com/office/drawing/2014/main" id="{2455ABFD-214B-9FBA-600A-133BB7DE3EA6}"/>
              </a:ext>
            </a:extLst>
          </p:cNvPr>
          <p:cNvPicPr>
            <a:picLocks noChangeAspect="1"/>
          </p:cNvPicPr>
          <p:nvPr/>
        </p:nvPicPr>
        <p:blipFill>
          <a:blip r:embed="rId3"/>
          <a:stretch>
            <a:fillRect/>
          </a:stretch>
        </p:blipFill>
        <p:spPr>
          <a:xfrm>
            <a:off x="8845661" y="7532586"/>
            <a:ext cx="255638" cy="326648"/>
          </a:xfrm>
          <a:prstGeom prst="rect">
            <a:avLst/>
          </a:prstGeom>
        </p:spPr>
      </p:pic>
      <p:pic>
        <p:nvPicPr>
          <p:cNvPr id="27" name="Picture 26">
            <a:extLst>
              <a:ext uri="{FF2B5EF4-FFF2-40B4-BE49-F238E27FC236}">
                <a16:creationId xmlns:a16="http://schemas.microsoft.com/office/drawing/2014/main" id="{C3B64CE6-CB97-8C2E-7D4D-652BDFFD6F80}"/>
              </a:ext>
            </a:extLst>
          </p:cNvPr>
          <p:cNvPicPr>
            <a:picLocks noChangeAspect="1"/>
          </p:cNvPicPr>
          <p:nvPr/>
        </p:nvPicPr>
        <p:blipFill>
          <a:blip r:embed="rId3"/>
          <a:stretch>
            <a:fillRect/>
          </a:stretch>
        </p:blipFill>
        <p:spPr>
          <a:xfrm>
            <a:off x="6405466" y="3666717"/>
            <a:ext cx="255638" cy="326648"/>
          </a:xfrm>
          <a:prstGeom prst="rect">
            <a:avLst/>
          </a:prstGeom>
        </p:spPr>
      </p:pic>
      <p:pic>
        <p:nvPicPr>
          <p:cNvPr id="28" name="Picture 27">
            <a:extLst>
              <a:ext uri="{FF2B5EF4-FFF2-40B4-BE49-F238E27FC236}">
                <a16:creationId xmlns:a16="http://schemas.microsoft.com/office/drawing/2014/main" id="{0D071444-6BE6-8F33-6932-A52431465126}"/>
              </a:ext>
            </a:extLst>
          </p:cNvPr>
          <p:cNvPicPr>
            <a:picLocks noChangeAspect="1"/>
          </p:cNvPicPr>
          <p:nvPr/>
        </p:nvPicPr>
        <p:blipFill>
          <a:blip r:embed="rId3"/>
          <a:stretch>
            <a:fillRect/>
          </a:stretch>
        </p:blipFill>
        <p:spPr>
          <a:xfrm>
            <a:off x="7388900" y="3787262"/>
            <a:ext cx="255638" cy="326648"/>
          </a:xfrm>
          <a:prstGeom prst="rect">
            <a:avLst/>
          </a:prstGeom>
        </p:spPr>
      </p:pic>
      <p:pic>
        <p:nvPicPr>
          <p:cNvPr id="29" name="Picture 28">
            <a:extLst>
              <a:ext uri="{FF2B5EF4-FFF2-40B4-BE49-F238E27FC236}">
                <a16:creationId xmlns:a16="http://schemas.microsoft.com/office/drawing/2014/main" id="{0BC0F20A-75C5-86FB-4467-596DD57BC916}"/>
              </a:ext>
            </a:extLst>
          </p:cNvPr>
          <p:cNvPicPr>
            <a:picLocks noChangeAspect="1"/>
          </p:cNvPicPr>
          <p:nvPr/>
        </p:nvPicPr>
        <p:blipFill>
          <a:blip r:embed="rId3"/>
          <a:stretch>
            <a:fillRect/>
          </a:stretch>
        </p:blipFill>
        <p:spPr>
          <a:xfrm>
            <a:off x="6724990" y="2360904"/>
            <a:ext cx="255638" cy="326648"/>
          </a:xfrm>
          <a:prstGeom prst="rect">
            <a:avLst/>
          </a:prstGeom>
        </p:spPr>
      </p:pic>
      <p:pic>
        <p:nvPicPr>
          <p:cNvPr id="30" name="Picture 29">
            <a:extLst>
              <a:ext uri="{FF2B5EF4-FFF2-40B4-BE49-F238E27FC236}">
                <a16:creationId xmlns:a16="http://schemas.microsoft.com/office/drawing/2014/main" id="{828D2FAF-2821-569F-BF48-94748BEADFC9}"/>
              </a:ext>
            </a:extLst>
          </p:cNvPr>
          <p:cNvPicPr>
            <a:picLocks noChangeAspect="1"/>
          </p:cNvPicPr>
          <p:nvPr/>
        </p:nvPicPr>
        <p:blipFill>
          <a:blip r:embed="rId3"/>
          <a:stretch>
            <a:fillRect/>
          </a:stretch>
        </p:blipFill>
        <p:spPr>
          <a:xfrm rot="480518">
            <a:off x="1898900" y="2324065"/>
            <a:ext cx="255638" cy="326648"/>
          </a:xfrm>
          <a:prstGeom prst="rect">
            <a:avLst/>
          </a:prstGeom>
        </p:spPr>
      </p:pic>
      <p:pic>
        <p:nvPicPr>
          <p:cNvPr id="31" name="Picture 30">
            <a:extLst>
              <a:ext uri="{FF2B5EF4-FFF2-40B4-BE49-F238E27FC236}">
                <a16:creationId xmlns:a16="http://schemas.microsoft.com/office/drawing/2014/main" id="{6DD2EDF8-096B-B686-FB4A-D5B913E0F856}"/>
              </a:ext>
            </a:extLst>
          </p:cNvPr>
          <p:cNvPicPr>
            <a:picLocks noChangeAspect="1"/>
          </p:cNvPicPr>
          <p:nvPr/>
        </p:nvPicPr>
        <p:blipFill>
          <a:blip r:embed="rId3"/>
          <a:stretch>
            <a:fillRect/>
          </a:stretch>
        </p:blipFill>
        <p:spPr>
          <a:xfrm rot="480518">
            <a:off x="2048229" y="3352837"/>
            <a:ext cx="255638" cy="326648"/>
          </a:xfrm>
          <a:prstGeom prst="rect">
            <a:avLst/>
          </a:prstGeom>
        </p:spPr>
      </p:pic>
      <p:pic>
        <p:nvPicPr>
          <p:cNvPr id="32" name="Picture 31">
            <a:extLst>
              <a:ext uri="{FF2B5EF4-FFF2-40B4-BE49-F238E27FC236}">
                <a16:creationId xmlns:a16="http://schemas.microsoft.com/office/drawing/2014/main" id="{F26A09F9-4E9E-7891-CE07-CA427DCBCE6E}"/>
              </a:ext>
            </a:extLst>
          </p:cNvPr>
          <p:cNvPicPr>
            <a:picLocks noChangeAspect="1"/>
          </p:cNvPicPr>
          <p:nvPr/>
        </p:nvPicPr>
        <p:blipFill>
          <a:blip r:embed="rId3"/>
          <a:stretch>
            <a:fillRect/>
          </a:stretch>
        </p:blipFill>
        <p:spPr>
          <a:xfrm rot="480518">
            <a:off x="1012107" y="1997418"/>
            <a:ext cx="255638" cy="326648"/>
          </a:xfrm>
          <a:prstGeom prst="rect">
            <a:avLst/>
          </a:prstGeom>
        </p:spPr>
      </p:pic>
      <p:pic>
        <p:nvPicPr>
          <p:cNvPr id="33" name="Picture 32">
            <a:extLst>
              <a:ext uri="{FF2B5EF4-FFF2-40B4-BE49-F238E27FC236}">
                <a16:creationId xmlns:a16="http://schemas.microsoft.com/office/drawing/2014/main" id="{6040390B-2786-9A0F-25A3-674EE2D6E892}"/>
              </a:ext>
            </a:extLst>
          </p:cNvPr>
          <p:cNvPicPr>
            <a:picLocks noChangeAspect="1"/>
          </p:cNvPicPr>
          <p:nvPr/>
        </p:nvPicPr>
        <p:blipFill>
          <a:blip r:embed="rId3"/>
          <a:stretch>
            <a:fillRect/>
          </a:stretch>
        </p:blipFill>
        <p:spPr>
          <a:xfrm rot="480518">
            <a:off x="1600245" y="2948930"/>
            <a:ext cx="255638" cy="326648"/>
          </a:xfrm>
          <a:prstGeom prst="rect">
            <a:avLst/>
          </a:prstGeom>
        </p:spPr>
      </p:pic>
      <p:pic>
        <p:nvPicPr>
          <p:cNvPr id="34" name="Picture 33">
            <a:extLst>
              <a:ext uri="{FF2B5EF4-FFF2-40B4-BE49-F238E27FC236}">
                <a16:creationId xmlns:a16="http://schemas.microsoft.com/office/drawing/2014/main" id="{7448AD48-EC0F-0CEB-E00B-151EAABC152C}"/>
              </a:ext>
            </a:extLst>
          </p:cNvPr>
          <p:cNvPicPr>
            <a:picLocks noChangeAspect="1"/>
          </p:cNvPicPr>
          <p:nvPr/>
        </p:nvPicPr>
        <p:blipFill>
          <a:blip r:embed="rId3"/>
          <a:stretch>
            <a:fillRect/>
          </a:stretch>
        </p:blipFill>
        <p:spPr>
          <a:xfrm rot="480518">
            <a:off x="2438178" y="1457428"/>
            <a:ext cx="255638" cy="326648"/>
          </a:xfrm>
          <a:prstGeom prst="rect">
            <a:avLst/>
          </a:prstGeom>
        </p:spPr>
      </p:pic>
      <p:pic>
        <p:nvPicPr>
          <p:cNvPr id="35" name="Picture 34">
            <a:extLst>
              <a:ext uri="{FF2B5EF4-FFF2-40B4-BE49-F238E27FC236}">
                <a16:creationId xmlns:a16="http://schemas.microsoft.com/office/drawing/2014/main" id="{6437E5F9-8BC9-C4C8-7FDE-906788B7534A}"/>
              </a:ext>
            </a:extLst>
          </p:cNvPr>
          <p:cNvPicPr>
            <a:picLocks noChangeAspect="1"/>
          </p:cNvPicPr>
          <p:nvPr/>
        </p:nvPicPr>
        <p:blipFill>
          <a:blip r:embed="rId3"/>
          <a:stretch>
            <a:fillRect/>
          </a:stretch>
        </p:blipFill>
        <p:spPr>
          <a:xfrm rot="480518">
            <a:off x="2438177" y="2940957"/>
            <a:ext cx="255638" cy="326648"/>
          </a:xfrm>
          <a:prstGeom prst="rect">
            <a:avLst/>
          </a:prstGeom>
        </p:spPr>
      </p:pic>
      <p:pic>
        <p:nvPicPr>
          <p:cNvPr id="36" name="Picture 35">
            <a:extLst>
              <a:ext uri="{FF2B5EF4-FFF2-40B4-BE49-F238E27FC236}">
                <a16:creationId xmlns:a16="http://schemas.microsoft.com/office/drawing/2014/main" id="{444556FD-9FBA-03B4-05D2-AB826142C2BE}"/>
              </a:ext>
            </a:extLst>
          </p:cNvPr>
          <p:cNvPicPr>
            <a:picLocks noChangeAspect="1"/>
          </p:cNvPicPr>
          <p:nvPr/>
        </p:nvPicPr>
        <p:blipFill>
          <a:blip r:embed="rId3"/>
          <a:stretch>
            <a:fillRect/>
          </a:stretch>
        </p:blipFill>
        <p:spPr>
          <a:xfrm rot="480518">
            <a:off x="2502491" y="5629574"/>
            <a:ext cx="255638" cy="326648"/>
          </a:xfrm>
          <a:prstGeom prst="rect">
            <a:avLst/>
          </a:prstGeom>
        </p:spPr>
      </p:pic>
      <p:pic>
        <p:nvPicPr>
          <p:cNvPr id="37" name="Picture 36">
            <a:extLst>
              <a:ext uri="{FF2B5EF4-FFF2-40B4-BE49-F238E27FC236}">
                <a16:creationId xmlns:a16="http://schemas.microsoft.com/office/drawing/2014/main" id="{A390541D-A8E5-C33F-086D-FBD202BB0433}"/>
              </a:ext>
            </a:extLst>
          </p:cNvPr>
          <p:cNvPicPr>
            <a:picLocks noChangeAspect="1"/>
          </p:cNvPicPr>
          <p:nvPr/>
        </p:nvPicPr>
        <p:blipFill>
          <a:blip r:embed="rId3"/>
          <a:stretch>
            <a:fillRect/>
          </a:stretch>
        </p:blipFill>
        <p:spPr>
          <a:xfrm rot="480518">
            <a:off x="3004823" y="1527612"/>
            <a:ext cx="255638" cy="326648"/>
          </a:xfrm>
          <a:prstGeom prst="rect">
            <a:avLst/>
          </a:prstGeom>
        </p:spPr>
      </p:pic>
      <p:pic>
        <p:nvPicPr>
          <p:cNvPr id="38" name="Picture 37">
            <a:extLst>
              <a:ext uri="{FF2B5EF4-FFF2-40B4-BE49-F238E27FC236}">
                <a16:creationId xmlns:a16="http://schemas.microsoft.com/office/drawing/2014/main" id="{8324FF8A-9820-CC08-6711-99FB6A12F49F}"/>
              </a:ext>
            </a:extLst>
          </p:cNvPr>
          <p:cNvPicPr>
            <a:picLocks noChangeAspect="1"/>
          </p:cNvPicPr>
          <p:nvPr/>
        </p:nvPicPr>
        <p:blipFill>
          <a:blip r:embed="rId3"/>
          <a:stretch>
            <a:fillRect/>
          </a:stretch>
        </p:blipFill>
        <p:spPr>
          <a:xfrm rot="480518">
            <a:off x="2736832" y="2262365"/>
            <a:ext cx="255638" cy="326648"/>
          </a:xfrm>
          <a:prstGeom prst="rect">
            <a:avLst/>
          </a:prstGeom>
        </p:spPr>
      </p:pic>
      <p:pic>
        <p:nvPicPr>
          <p:cNvPr id="39" name="Picture 38">
            <a:extLst>
              <a:ext uri="{FF2B5EF4-FFF2-40B4-BE49-F238E27FC236}">
                <a16:creationId xmlns:a16="http://schemas.microsoft.com/office/drawing/2014/main" id="{41BFEACB-5ED5-3158-F1F9-C30810837466}"/>
              </a:ext>
            </a:extLst>
          </p:cNvPr>
          <p:cNvPicPr>
            <a:picLocks noChangeAspect="1"/>
          </p:cNvPicPr>
          <p:nvPr/>
        </p:nvPicPr>
        <p:blipFill>
          <a:blip r:embed="rId3"/>
          <a:stretch>
            <a:fillRect/>
          </a:stretch>
        </p:blipFill>
        <p:spPr>
          <a:xfrm rot="480518">
            <a:off x="4408792" y="5410197"/>
            <a:ext cx="255638" cy="326648"/>
          </a:xfrm>
          <a:prstGeom prst="rect">
            <a:avLst/>
          </a:prstGeom>
        </p:spPr>
      </p:pic>
      <p:pic>
        <p:nvPicPr>
          <p:cNvPr id="40" name="Picture 39">
            <a:extLst>
              <a:ext uri="{FF2B5EF4-FFF2-40B4-BE49-F238E27FC236}">
                <a16:creationId xmlns:a16="http://schemas.microsoft.com/office/drawing/2014/main" id="{F1238507-CDA7-3B7C-A72C-85ECE0385227}"/>
              </a:ext>
            </a:extLst>
          </p:cNvPr>
          <p:cNvPicPr>
            <a:picLocks noChangeAspect="1"/>
          </p:cNvPicPr>
          <p:nvPr/>
        </p:nvPicPr>
        <p:blipFill>
          <a:blip r:embed="rId3"/>
          <a:stretch>
            <a:fillRect/>
          </a:stretch>
        </p:blipFill>
        <p:spPr>
          <a:xfrm rot="480518">
            <a:off x="3474297" y="2262366"/>
            <a:ext cx="255638" cy="326648"/>
          </a:xfrm>
          <a:prstGeom prst="rect">
            <a:avLst/>
          </a:prstGeom>
        </p:spPr>
      </p:pic>
      <p:pic>
        <p:nvPicPr>
          <p:cNvPr id="41" name="Picture 40">
            <a:extLst>
              <a:ext uri="{FF2B5EF4-FFF2-40B4-BE49-F238E27FC236}">
                <a16:creationId xmlns:a16="http://schemas.microsoft.com/office/drawing/2014/main" id="{B8004340-F574-EEF0-5007-05EEB49081BD}"/>
              </a:ext>
            </a:extLst>
          </p:cNvPr>
          <p:cNvPicPr>
            <a:picLocks noChangeAspect="1"/>
          </p:cNvPicPr>
          <p:nvPr/>
        </p:nvPicPr>
        <p:blipFill>
          <a:blip r:embed="rId3"/>
          <a:stretch>
            <a:fillRect/>
          </a:stretch>
        </p:blipFill>
        <p:spPr>
          <a:xfrm rot="480518">
            <a:off x="1898899" y="4980175"/>
            <a:ext cx="255638" cy="326648"/>
          </a:xfrm>
          <a:prstGeom prst="rect">
            <a:avLst/>
          </a:prstGeom>
        </p:spPr>
      </p:pic>
      <p:pic>
        <p:nvPicPr>
          <p:cNvPr id="42" name="Picture 41">
            <a:extLst>
              <a:ext uri="{FF2B5EF4-FFF2-40B4-BE49-F238E27FC236}">
                <a16:creationId xmlns:a16="http://schemas.microsoft.com/office/drawing/2014/main" id="{1BA41A46-0002-73FF-235C-B34573D25065}"/>
              </a:ext>
            </a:extLst>
          </p:cNvPr>
          <p:cNvPicPr>
            <a:picLocks noChangeAspect="1"/>
          </p:cNvPicPr>
          <p:nvPr/>
        </p:nvPicPr>
        <p:blipFill>
          <a:blip r:embed="rId3"/>
          <a:stretch>
            <a:fillRect/>
          </a:stretch>
        </p:blipFill>
        <p:spPr>
          <a:xfrm rot="480518">
            <a:off x="1600245" y="1463100"/>
            <a:ext cx="255638" cy="326648"/>
          </a:xfrm>
          <a:prstGeom prst="rect">
            <a:avLst/>
          </a:prstGeom>
        </p:spPr>
      </p:pic>
      <p:pic>
        <p:nvPicPr>
          <p:cNvPr id="2" name="Picture 1">
            <a:extLst>
              <a:ext uri="{FF2B5EF4-FFF2-40B4-BE49-F238E27FC236}">
                <a16:creationId xmlns:a16="http://schemas.microsoft.com/office/drawing/2014/main" id="{8E47BAA8-F564-F41C-A543-1EEBD1F8FAEE}"/>
              </a:ext>
            </a:extLst>
          </p:cNvPr>
          <p:cNvPicPr>
            <a:picLocks noChangeAspect="1"/>
          </p:cNvPicPr>
          <p:nvPr/>
        </p:nvPicPr>
        <p:blipFill>
          <a:blip r:embed="rId3"/>
          <a:stretch>
            <a:fillRect/>
          </a:stretch>
        </p:blipFill>
        <p:spPr>
          <a:xfrm>
            <a:off x="5761281" y="5816234"/>
            <a:ext cx="255638" cy="326648"/>
          </a:xfrm>
          <a:prstGeom prst="rect">
            <a:avLst/>
          </a:prstGeom>
        </p:spPr>
      </p:pic>
      <p:pic>
        <p:nvPicPr>
          <p:cNvPr id="3" name="Picture 2">
            <a:extLst>
              <a:ext uri="{FF2B5EF4-FFF2-40B4-BE49-F238E27FC236}">
                <a16:creationId xmlns:a16="http://schemas.microsoft.com/office/drawing/2014/main" id="{822E1ACA-8F5F-5A2B-46A5-BDA007CFC45D}"/>
              </a:ext>
            </a:extLst>
          </p:cNvPr>
          <p:cNvPicPr>
            <a:picLocks noChangeAspect="1"/>
          </p:cNvPicPr>
          <p:nvPr/>
        </p:nvPicPr>
        <p:blipFill>
          <a:blip r:embed="rId3"/>
          <a:stretch>
            <a:fillRect/>
          </a:stretch>
        </p:blipFill>
        <p:spPr>
          <a:xfrm>
            <a:off x="6229900" y="5326014"/>
            <a:ext cx="255638" cy="326648"/>
          </a:xfrm>
          <a:prstGeom prst="rect">
            <a:avLst/>
          </a:prstGeom>
        </p:spPr>
      </p:pic>
      <p:pic>
        <p:nvPicPr>
          <p:cNvPr id="7" name="Picture 6">
            <a:extLst>
              <a:ext uri="{FF2B5EF4-FFF2-40B4-BE49-F238E27FC236}">
                <a16:creationId xmlns:a16="http://schemas.microsoft.com/office/drawing/2014/main" id="{CEB138D3-E2B4-6FB0-0F41-C81E4977FEDD}"/>
              </a:ext>
            </a:extLst>
          </p:cNvPr>
          <p:cNvPicPr>
            <a:picLocks noChangeAspect="1"/>
          </p:cNvPicPr>
          <p:nvPr/>
        </p:nvPicPr>
        <p:blipFill>
          <a:blip r:embed="rId3"/>
          <a:stretch>
            <a:fillRect/>
          </a:stretch>
        </p:blipFill>
        <p:spPr>
          <a:xfrm>
            <a:off x="6961238" y="3275579"/>
            <a:ext cx="255638" cy="326648"/>
          </a:xfrm>
          <a:prstGeom prst="rect">
            <a:avLst/>
          </a:prstGeom>
        </p:spPr>
      </p:pic>
      <p:pic>
        <p:nvPicPr>
          <p:cNvPr id="43" name="Picture 42">
            <a:extLst>
              <a:ext uri="{FF2B5EF4-FFF2-40B4-BE49-F238E27FC236}">
                <a16:creationId xmlns:a16="http://schemas.microsoft.com/office/drawing/2014/main" id="{FF34DD76-9CA7-239E-D5FB-0D922CCA255C}"/>
              </a:ext>
            </a:extLst>
          </p:cNvPr>
          <p:cNvPicPr>
            <a:picLocks noChangeAspect="1"/>
          </p:cNvPicPr>
          <p:nvPr/>
        </p:nvPicPr>
        <p:blipFill>
          <a:blip r:embed="rId3"/>
          <a:stretch>
            <a:fillRect/>
          </a:stretch>
        </p:blipFill>
        <p:spPr>
          <a:xfrm>
            <a:off x="4600683" y="6046300"/>
            <a:ext cx="255638" cy="326648"/>
          </a:xfrm>
          <a:prstGeom prst="rect">
            <a:avLst/>
          </a:prstGeom>
        </p:spPr>
      </p:pic>
      <p:pic>
        <p:nvPicPr>
          <p:cNvPr id="44" name="Picture 43">
            <a:extLst>
              <a:ext uri="{FF2B5EF4-FFF2-40B4-BE49-F238E27FC236}">
                <a16:creationId xmlns:a16="http://schemas.microsoft.com/office/drawing/2014/main" id="{A558D1D5-4AD8-9DA8-E3D0-36AE36613FA6}"/>
              </a:ext>
            </a:extLst>
          </p:cNvPr>
          <p:cNvPicPr>
            <a:picLocks noChangeAspect="1"/>
          </p:cNvPicPr>
          <p:nvPr/>
        </p:nvPicPr>
        <p:blipFill>
          <a:blip r:embed="rId3"/>
          <a:stretch>
            <a:fillRect/>
          </a:stretch>
        </p:blipFill>
        <p:spPr>
          <a:xfrm>
            <a:off x="5340081" y="4836588"/>
            <a:ext cx="255638" cy="326648"/>
          </a:xfrm>
          <a:prstGeom prst="rect">
            <a:avLst/>
          </a:prstGeom>
        </p:spPr>
      </p:pic>
      <p:pic>
        <p:nvPicPr>
          <p:cNvPr id="45" name="Picture 44">
            <a:extLst>
              <a:ext uri="{FF2B5EF4-FFF2-40B4-BE49-F238E27FC236}">
                <a16:creationId xmlns:a16="http://schemas.microsoft.com/office/drawing/2014/main" id="{4F4BAA23-1FA7-4BC7-5F47-48DC000DCCCA}"/>
              </a:ext>
            </a:extLst>
          </p:cNvPr>
          <p:cNvPicPr>
            <a:picLocks noChangeAspect="1"/>
          </p:cNvPicPr>
          <p:nvPr/>
        </p:nvPicPr>
        <p:blipFill>
          <a:blip r:embed="rId3"/>
          <a:stretch>
            <a:fillRect/>
          </a:stretch>
        </p:blipFill>
        <p:spPr>
          <a:xfrm>
            <a:off x="8946393" y="6035063"/>
            <a:ext cx="255638" cy="326648"/>
          </a:xfrm>
          <a:prstGeom prst="rect">
            <a:avLst/>
          </a:prstGeom>
        </p:spPr>
      </p:pic>
      <p:pic>
        <p:nvPicPr>
          <p:cNvPr id="46" name="Picture 45">
            <a:extLst>
              <a:ext uri="{FF2B5EF4-FFF2-40B4-BE49-F238E27FC236}">
                <a16:creationId xmlns:a16="http://schemas.microsoft.com/office/drawing/2014/main" id="{DC46527A-795E-7622-4EFF-A944C1EFA7C2}"/>
              </a:ext>
            </a:extLst>
          </p:cNvPr>
          <p:cNvPicPr>
            <a:picLocks noChangeAspect="1"/>
          </p:cNvPicPr>
          <p:nvPr/>
        </p:nvPicPr>
        <p:blipFill>
          <a:blip r:embed="rId3"/>
          <a:stretch>
            <a:fillRect/>
          </a:stretch>
        </p:blipFill>
        <p:spPr>
          <a:xfrm>
            <a:off x="7043893" y="5096514"/>
            <a:ext cx="255638" cy="326648"/>
          </a:xfrm>
          <a:prstGeom prst="rect">
            <a:avLst/>
          </a:prstGeom>
        </p:spPr>
      </p:pic>
      <p:pic>
        <p:nvPicPr>
          <p:cNvPr id="47" name="Picture 46">
            <a:extLst>
              <a:ext uri="{FF2B5EF4-FFF2-40B4-BE49-F238E27FC236}">
                <a16:creationId xmlns:a16="http://schemas.microsoft.com/office/drawing/2014/main" id="{7F76D9C4-F428-3983-E710-689E4A1E9BA7}"/>
              </a:ext>
            </a:extLst>
          </p:cNvPr>
          <p:cNvPicPr>
            <a:picLocks noChangeAspect="1"/>
          </p:cNvPicPr>
          <p:nvPr/>
        </p:nvPicPr>
        <p:blipFill>
          <a:blip r:embed="rId3"/>
          <a:stretch>
            <a:fillRect/>
          </a:stretch>
        </p:blipFill>
        <p:spPr>
          <a:xfrm>
            <a:off x="5467900" y="5240797"/>
            <a:ext cx="255638" cy="326648"/>
          </a:xfrm>
          <a:prstGeom prst="rect">
            <a:avLst/>
          </a:prstGeom>
        </p:spPr>
      </p:pic>
      <p:pic>
        <p:nvPicPr>
          <p:cNvPr id="48" name="Picture 47">
            <a:extLst>
              <a:ext uri="{FF2B5EF4-FFF2-40B4-BE49-F238E27FC236}">
                <a16:creationId xmlns:a16="http://schemas.microsoft.com/office/drawing/2014/main" id="{4E3847DA-AF91-F2A7-8D4B-0D64372D3762}"/>
              </a:ext>
            </a:extLst>
          </p:cNvPr>
          <p:cNvPicPr>
            <a:picLocks noChangeAspect="1"/>
          </p:cNvPicPr>
          <p:nvPr/>
        </p:nvPicPr>
        <p:blipFill>
          <a:blip r:embed="rId3"/>
          <a:stretch>
            <a:fillRect/>
          </a:stretch>
        </p:blipFill>
        <p:spPr>
          <a:xfrm>
            <a:off x="5923480" y="3455119"/>
            <a:ext cx="255638" cy="326648"/>
          </a:xfrm>
          <a:prstGeom prst="rect">
            <a:avLst/>
          </a:prstGeom>
        </p:spPr>
      </p:pic>
      <p:pic>
        <p:nvPicPr>
          <p:cNvPr id="49" name="Picture 48">
            <a:extLst>
              <a:ext uri="{FF2B5EF4-FFF2-40B4-BE49-F238E27FC236}">
                <a16:creationId xmlns:a16="http://schemas.microsoft.com/office/drawing/2014/main" id="{7164913A-8243-1E4E-3B31-E449633F6D1F}"/>
              </a:ext>
            </a:extLst>
          </p:cNvPr>
          <p:cNvPicPr>
            <a:picLocks noChangeAspect="1"/>
          </p:cNvPicPr>
          <p:nvPr/>
        </p:nvPicPr>
        <p:blipFill>
          <a:blip r:embed="rId3"/>
          <a:stretch>
            <a:fillRect/>
          </a:stretch>
        </p:blipFill>
        <p:spPr>
          <a:xfrm>
            <a:off x="8135274" y="5071642"/>
            <a:ext cx="255638" cy="326648"/>
          </a:xfrm>
          <a:prstGeom prst="rect">
            <a:avLst/>
          </a:prstGeom>
        </p:spPr>
      </p:pic>
      <p:pic>
        <p:nvPicPr>
          <p:cNvPr id="50" name="Picture 49">
            <a:extLst>
              <a:ext uri="{FF2B5EF4-FFF2-40B4-BE49-F238E27FC236}">
                <a16:creationId xmlns:a16="http://schemas.microsoft.com/office/drawing/2014/main" id="{6AE6F90B-D801-D9FF-66E3-8E83C24C27C6}"/>
              </a:ext>
            </a:extLst>
          </p:cNvPr>
          <p:cNvPicPr>
            <a:picLocks noChangeAspect="1"/>
          </p:cNvPicPr>
          <p:nvPr/>
        </p:nvPicPr>
        <p:blipFill>
          <a:blip r:embed="rId3"/>
          <a:stretch>
            <a:fillRect/>
          </a:stretch>
        </p:blipFill>
        <p:spPr>
          <a:xfrm>
            <a:off x="6133123" y="4016331"/>
            <a:ext cx="255638" cy="326648"/>
          </a:xfrm>
          <a:prstGeom prst="rect">
            <a:avLst/>
          </a:prstGeom>
        </p:spPr>
      </p:pic>
      <p:pic>
        <p:nvPicPr>
          <p:cNvPr id="51" name="Picture 50">
            <a:extLst>
              <a:ext uri="{FF2B5EF4-FFF2-40B4-BE49-F238E27FC236}">
                <a16:creationId xmlns:a16="http://schemas.microsoft.com/office/drawing/2014/main" id="{8B17D5E3-E773-DD80-11C8-27CA3D1CCA04}"/>
              </a:ext>
            </a:extLst>
          </p:cNvPr>
          <p:cNvPicPr>
            <a:picLocks noChangeAspect="1"/>
          </p:cNvPicPr>
          <p:nvPr/>
        </p:nvPicPr>
        <p:blipFill>
          <a:blip r:embed="rId3"/>
          <a:stretch>
            <a:fillRect/>
          </a:stretch>
        </p:blipFill>
        <p:spPr>
          <a:xfrm>
            <a:off x="6916074" y="4464561"/>
            <a:ext cx="255638" cy="326648"/>
          </a:xfrm>
          <a:prstGeom prst="rect">
            <a:avLst/>
          </a:prstGeom>
        </p:spPr>
      </p:pic>
      <p:pic>
        <p:nvPicPr>
          <p:cNvPr id="52" name="Picture 51">
            <a:extLst>
              <a:ext uri="{FF2B5EF4-FFF2-40B4-BE49-F238E27FC236}">
                <a16:creationId xmlns:a16="http://schemas.microsoft.com/office/drawing/2014/main" id="{3E2DD9F3-4188-0A03-C5FD-CEA0E5DEEFD1}"/>
              </a:ext>
            </a:extLst>
          </p:cNvPr>
          <p:cNvPicPr>
            <a:picLocks noChangeAspect="1"/>
          </p:cNvPicPr>
          <p:nvPr/>
        </p:nvPicPr>
        <p:blipFill>
          <a:blip r:embed="rId3"/>
          <a:stretch>
            <a:fillRect/>
          </a:stretch>
        </p:blipFill>
        <p:spPr>
          <a:xfrm>
            <a:off x="6288633" y="6046132"/>
            <a:ext cx="255638" cy="326648"/>
          </a:xfrm>
          <a:prstGeom prst="rect">
            <a:avLst/>
          </a:prstGeom>
        </p:spPr>
      </p:pic>
      <p:pic>
        <p:nvPicPr>
          <p:cNvPr id="53" name="Picture 52">
            <a:extLst>
              <a:ext uri="{FF2B5EF4-FFF2-40B4-BE49-F238E27FC236}">
                <a16:creationId xmlns:a16="http://schemas.microsoft.com/office/drawing/2014/main" id="{C33758C1-6261-E665-2DE1-3308A55C9237}"/>
              </a:ext>
            </a:extLst>
          </p:cNvPr>
          <p:cNvPicPr>
            <a:picLocks noChangeAspect="1"/>
          </p:cNvPicPr>
          <p:nvPr/>
        </p:nvPicPr>
        <p:blipFill>
          <a:blip r:embed="rId3"/>
          <a:stretch>
            <a:fillRect/>
          </a:stretch>
        </p:blipFill>
        <p:spPr>
          <a:xfrm>
            <a:off x="6388761" y="4639307"/>
            <a:ext cx="255638" cy="326648"/>
          </a:xfrm>
          <a:prstGeom prst="rect">
            <a:avLst/>
          </a:prstGeom>
        </p:spPr>
      </p:pic>
      <p:pic>
        <p:nvPicPr>
          <p:cNvPr id="54" name="Picture 53">
            <a:extLst>
              <a:ext uri="{FF2B5EF4-FFF2-40B4-BE49-F238E27FC236}">
                <a16:creationId xmlns:a16="http://schemas.microsoft.com/office/drawing/2014/main" id="{33488A51-2E6C-2C92-C5B1-71C6BDB7F39D}"/>
              </a:ext>
            </a:extLst>
          </p:cNvPr>
          <p:cNvPicPr>
            <a:picLocks noChangeAspect="1"/>
          </p:cNvPicPr>
          <p:nvPr/>
        </p:nvPicPr>
        <p:blipFill>
          <a:blip r:embed="rId3"/>
          <a:stretch>
            <a:fillRect/>
          </a:stretch>
        </p:blipFill>
        <p:spPr>
          <a:xfrm>
            <a:off x="7835140" y="4454907"/>
            <a:ext cx="255638" cy="326648"/>
          </a:xfrm>
          <a:prstGeom prst="rect">
            <a:avLst/>
          </a:prstGeom>
        </p:spPr>
      </p:pic>
      <p:pic>
        <p:nvPicPr>
          <p:cNvPr id="55" name="Picture 54">
            <a:extLst>
              <a:ext uri="{FF2B5EF4-FFF2-40B4-BE49-F238E27FC236}">
                <a16:creationId xmlns:a16="http://schemas.microsoft.com/office/drawing/2014/main" id="{FBC6B2D9-2937-7D1E-B1FE-1D0BE194797B}"/>
              </a:ext>
            </a:extLst>
          </p:cNvPr>
          <p:cNvPicPr>
            <a:picLocks noChangeAspect="1"/>
          </p:cNvPicPr>
          <p:nvPr/>
        </p:nvPicPr>
        <p:blipFill>
          <a:blip r:embed="rId3"/>
          <a:stretch>
            <a:fillRect/>
          </a:stretch>
        </p:blipFill>
        <p:spPr>
          <a:xfrm>
            <a:off x="8818574" y="4575452"/>
            <a:ext cx="255638" cy="326648"/>
          </a:xfrm>
          <a:prstGeom prst="rect">
            <a:avLst/>
          </a:prstGeom>
        </p:spPr>
      </p:pic>
      <p:pic>
        <p:nvPicPr>
          <p:cNvPr id="56" name="Picture 55">
            <a:extLst>
              <a:ext uri="{FF2B5EF4-FFF2-40B4-BE49-F238E27FC236}">
                <a16:creationId xmlns:a16="http://schemas.microsoft.com/office/drawing/2014/main" id="{ECBBF37D-E0FE-3FEF-BA71-B0FA6275DE4A}"/>
              </a:ext>
            </a:extLst>
          </p:cNvPr>
          <p:cNvPicPr>
            <a:picLocks noChangeAspect="1"/>
          </p:cNvPicPr>
          <p:nvPr/>
        </p:nvPicPr>
        <p:blipFill>
          <a:blip r:embed="rId3"/>
          <a:stretch>
            <a:fillRect/>
          </a:stretch>
        </p:blipFill>
        <p:spPr>
          <a:xfrm>
            <a:off x="8154664" y="3149094"/>
            <a:ext cx="255638" cy="326648"/>
          </a:xfrm>
          <a:prstGeom prst="rect">
            <a:avLst/>
          </a:prstGeom>
        </p:spPr>
      </p:pic>
      <p:pic>
        <p:nvPicPr>
          <p:cNvPr id="57" name="Picture 56">
            <a:extLst>
              <a:ext uri="{FF2B5EF4-FFF2-40B4-BE49-F238E27FC236}">
                <a16:creationId xmlns:a16="http://schemas.microsoft.com/office/drawing/2014/main" id="{0374B6DD-D025-75F2-6A16-CA4A6A52E777}"/>
              </a:ext>
            </a:extLst>
          </p:cNvPr>
          <p:cNvPicPr>
            <a:picLocks noChangeAspect="1"/>
          </p:cNvPicPr>
          <p:nvPr/>
        </p:nvPicPr>
        <p:blipFill>
          <a:blip r:embed="rId3"/>
          <a:stretch>
            <a:fillRect/>
          </a:stretch>
        </p:blipFill>
        <p:spPr>
          <a:xfrm rot="480518">
            <a:off x="3328574" y="3112255"/>
            <a:ext cx="255638" cy="326648"/>
          </a:xfrm>
          <a:prstGeom prst="rect">
            <a:avLst/>
          </a:prstGeom>
        </p:spPr>
      </p:pic>
      <p:pic>
        <p:nvPicPr>
          <p:cNvPr id="58" name="Picture 57">
            <a:extLst>
              <a:ext uri="{FF2B5EF4-FFF2-40B4-BE49-F238E27FC236}">
                <a16:creationId xmlns:a16="http://schemas.microsoft.com/office/drawing/2014/main" id="{AA84F841-C188-3E5F-1BEF-0BF198EE9BBC}"/>
              </a:ext>
            </a:extLst>
          </p:cNvPr>
          <p:cNvPicPr>
            <a:picLocks noChangeAspect="1"/>
          </p:cNvPicPr>
          <p:nvPr/>
        </p:nvPicPr>
        <p:blipFill>
          <a:blip r:embed="rId3"/>
          <a:stretch>
            <a:fillRect/>
          </a:stretch>
        </p:blipFill>
        <p:spPr>
          <a:xfrm rot="480518">
            <a:off x="3477903" y="4141027"/>
            <a:ext cx="255638" cy="326648"/>
          </a:xfrm>
          <a:prstGeom prst="rect">
            <a:avLst/>
          </a:prstGeom>
        </p:spPr>
      </p:pic>
      <p:pic>
        <p:nvPicPr>
          <p:cNvPr id="59" name="Picture 58">
            <a:extLst>
              <a:ext uri="{FF2B5EF4-FFF2-40B4-BE49-F238E27FC236}">
                <a16:creationId xmlns:a16="http://schemas.microsoft.com/office/drawing/2014/main" id="{FA64CEDB-140F-9E84-D1D6-A30A74345A47}"/>
              </a:ext>
            </a:extLst>
          </p:cNvPr>
          <p:cNvPicPr>
            <a:picLocks noChangeAspect="1"/>
          </p:cNvPicPr>
          <p:nvPr/>
        </p:nvPicPr>
        <p:blipFill>
          <a:blip r:embed="rId3"/>
          <a:stretch>
            <a:fillRect/>
          </a:stretch>
        </p:blipFill>
        <p:spPr>
          <a:xfrm rot="480518">
            <a:off x="3029919" y="3737120"/>
            <a:ext cx="255638" cy="326648"/>
          </a:xfrm>
          <a:prstGeom prst="rect">
            <a:avLst/>
          </a:prstGeom>
        </p:spPr>
      </p:pic>
      <p:pic>
        <p:nvPicPr>
          <p:cNvPr id="60" name="Picture 59">
            <a:extLst>
              <a:ext uri="{FF2B5EF4-FFF2-40B4-BE49-F238E27FC236}">
                <a16:creationId xmlns:a16="http://schemas.microsoft.com/office/drawing/2014/main" id="{44B66CB6-7656-A648-4D25-CAC4810A7193}"/>
              </a:ext>
            </a:extLst>
          </p:cNvPr>
          <p:cNvPicPr>
            <a:picLocks noChangeAspect="1"/>
          </p:cNvPicPr>
          <p:nvPr/>
        </p:nvPicPr>
        <p:blipFill>
          <a:blip r:embed="rId3"/>
          <a:stretch>
            <a:fillRect/>
          </a:stretch>
        </p:blipFill>
        <p:spPr>
          <a:xfrm rot="480518">
            <a:off x="3867851" y="3729147"/>
            <a:ext cx="255638" cy="326648"/>
          </a:xfrm>
          <a:prstGeom prst="rect">
            <a:avLst/>
          </a:prstGeom>
        </p:spPr>
      </p:pic>
      <p:pic>
        <p:nvPicPr>
          <p:cNvPr id="61" name="Picture 60">
            <a:extLst>
              <a:ext uri="{FF2B5EF4-FFF2-40B4-BE49-F238E27FC236}">
                <a16:creationId xmlns:a16="http://schemas.microsoft.com/office/drawing/2014/main" id="{3912888A-0E7F-0BAD-2436-A0461F32F88A}"/>
              </a:ext>
            </a:extLst>
          </p:cNvPr>
          <p:cNvPicPr>
            <a:picLocks noChangeAspect="1"/>
          </p:cNvPicPr>
          <p:nvPr/>
        </p:nvPicPr>
        <p:blipFill>
          <a:blip r:embed="rId3"/>
          <a:stretch>
            <a:fillRect/>
          </a:stretch>
        </p:blipFill>
        <p:spPr>
          <a:xfrm rot="480518">
            <a:off x="3932165" y="6417764"/>
            <a:ext cx="255638" cy="326648"/>
          </a:xfrm>
          <a:prstGeom prst="rect">
            <a:avLst/>
          </a:prstGeom>
        </p:spPr>
      </p:pic>
      <p:pic>
        <p:nvPicPr>
          <p:cNvPr id="62" name="Picture 61">
            <a:extLst>
              <a:ext uri="{FF2B5EF4-FFF2-40B4-BE49-F238E27FC236}">
                <a16:creationId xmlns:a16="http://schemas.microsoft.com/office/drawing/2014/main" id="{F77E63BD-EE39-F3F9-68E4-01A131E1B855}"/>
              </a:ext>
            </a:extLst>
          </p:cNvPr>
          <p:cNvPicPr>
            <a:picLocks noChangeAspect="1"/>
          </p:cNvPicPr>
          <p:nvPr/>
        </p:nvPicPr>
        <p:blipFill>
          <a:blip r:embed="rId3"/>
          <a:stretch>
            <a:fillRect/>
          </a:stretch>
        </p:blipFill>
        <p:spPr>
          <a:xfrm rot="480518">
            <a:off x="4166506" y="3050555"/>
            <a:ext cx="255638" cy="326648"/>
          </a:xfrm>
          <a:prstGeom prst="rect">
            <a:avLst/>
          </a:prstGeom>
        </p:spPr>
      </p:pic>
      <p:pic>
        <p:nvPicPr>
          <p:cNvPr id="63" name="Picture 62">
            <a:extLst>
              <a:ext uri="{FF2B5EF4-FFF2-40B4-BE49-F238E27FC236}">
                <a16:creationId xmlns:a16="http://schemas.microsoft.com/office/drawing/2014/main" id="{ACC355B6-E1B1-AE02-ED54-0B2996E2EF04}"/>
              </a:ext>
            </a:extLst>
          </p:cNvPr>
          <p:cNvPicPr>
            <a:picLocks noChangeAspect="1"/>
          </p:cNvPicPr>
          <p:nvPr/>
        </p:nvPicPr>
        <p:blipFill>
          <a:blip r:embed="rId3"/>
          <a:stretch>
            <a:fillRect/>
          </a:stretch>
        </p:blipFill>
        <p:spPr>
          <a:xfrm rot="480518">
            <a:off x="5838466" y="6198387"/>
            <a:ext cx="255638" cy="326648"/>
          </a:xfrm>
          <a:prstGeom prst="rect">
            <a:avLst/>
          </a:prstGeom>
        </p:spPr>
      </p:pic>
      <p:pic>
        <p:nvPicPr>
          <p:cNvPr id="64" name="Picture 63">
            <a:extLst>
              <a:ext uri="{FF2B5EF4-FFF2-40B4-BE49-F238E27FC236}">
                <a16:creationId xmlns:a16="http://schemas.microsoft.com/office/drawing/2014/main" id="{205FCB27-BDF5-86E5-257E-B9FC93F46E61}"/>
              </a:ext>
            </a:extLst>
          </p:cNvPr>
          <p:cNvPicPr>
            <a:picLocks noChangeAspect="1"/>
          </p:cNvPicPr>
          <p:nvPr/>
        </p:nvPicPr>
        <p:blipFill>
          <a:blip r:embed="rId3"/>
          <a:stretch>
            <a:fillRect/>
          </a:stretch>
        </p:blipFill>
        <p:spPr>
          <a:xfrm rot="480518">
            <a:off x="4903971" y="3050556"/>
            <a:ext cx="255638" cy="326648"/>
          </a:xfrm>
          <a:prstGeom prst="rect">
            <a:avLst/>
          </a:prstGeom>
        </p:spPr>
      </p:pic>
      <p:pic>
        <p:nvPicPr>
          <p:cNvPr id="65" name="Picture 64">
            <a:extLst>
              <a:ext uri="{FF2B5EF4-FFF2-40B4-BE49-F238E27FC236}">
                <a16:creationId xmlns:a16="http://schemas.microsoft.com/office/drawing/2014/main" id="{4475A025-7F7B-BA24-362A-BADE282061FB}"/>
              </a:ext>
            </a:extLst>
          </p:cNvPr>
          <p:cNvPicPr>
            <a:picLocks noChangeAspect="1"/>
          </p:cNvPicPr>
          <p:nvPr/>
        </p:nvPicPr>
        <p:blipFill>
          <a:blip r:embed="rId3"/>
          <a:stretch>
            <a:fillRect/>
          </a:stretch>
        </p:blipFill>
        <p:spPr>
          <a:xfrm rot="480518">
            <a:off x="3328573" y="5768365"/>
            <a:ext cx="255638" cy="326648"/>
          </a:xfrm>
          <a:prstGeom prst="rect">
            <a:avLst/>
          </a:prstGeom>
        </p:spPr>
      </p:pic>
      <p:sp>
        <p:nvSpPr>
          <p:cNvPr id="67" name="Title 1">
            <a:extLst>
              <a:ext uri="{FF2B5EF4-FFF2-40B4-BE49-F238E27FC236}">
                <a16:creationId xmlns:a16="http://schemas.microsoft.com/office/drawing/2014/main" id="{35D51250-3E77-816E-9AB1-5F7F6C2CA5D8}"/>
              </a:ext>
            </a:extLst>
          </p:cNvPr>
          <p:cNvSpPr txBox="1">
            <a:spLocks/>
          </p:cNvSpPr>
          <p:nvPr/>
        </p:nvSpPr>
        <p:spPr>
          <a:xfrm>
            <a:off x="10820400" y="-8930"/>
            <a:ext cx="7467600" cy="1449626"/>
          </a:xfrm>
          <a:prstGeom prst="rect">
            <a:avLst/>
          </a:prstGeom>
          <a:solidFill>
            <a:srgbClr val="9A0000">
              <a:alpha val="75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solidFill>
                  <a:schemeClr val="bg1"/>
                </a:solidFill>
              </a:rPr>
              <a:t>Progress</a:t>
            </a:r>
            <a:endParaRPr lang="en-GH" b="1" dirty="0">
              <a:solidFill>
                <a:schemeClr val="bg1"/>
              </a:solidFill>
            </a:endParaRPr>
          </a:p>
        </p:txBody>
      </p:sp>
    </p:spTree>
    <p:extLst>
      <p:ext uri="{BB962C8B-B14F-4D97-AF65-F5344CB8AC3E}">
        <p14:creationId xmlns:p14="http://schemas.microsoft.com/office/powerpoint/2010/main" val="1282465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CB2B5-B409-528B-BF59-BA74F0134CFD}"/>
              </a:ext>
            </a:extLst>
          </p:cNvPr>
          <p:cNvSpPr>
            <a:spLocks noGrp="1"/>
          </p:cNvSpPr>
          <p:nvPr>
            <p:ph idx="1"/>
          </p:nvPr>
        </p:nvSpPr>
        <p:spPr>
          <a:xfrm>
            <a:off x="304800" y="1714500"/>
            <a:ext cx="16725900" cy="7550945"/>
          </a:xfrm>
        </p:spPr>
        <p:txBody>
          <a:bodyPr>
            <a:normAutofit/>
          </a:bodyPr>
          <a:lstStyle/>
          <a:p>
            <a:pPr algn="just"/>
            <a:r>
              <a:rPr lang="en-GB" sz="3600" kern="100" dirty="0">
                <a:solidFill>
                  <a:srgbClr val="0E101A"/>
                </a:solidFill>
                <a:effectLst/>
                <a:latin typeface="Tahoma" panose="020B0604030504040204" pitchFamily="34" charset="0"/>
                <a:ea typeface="Tahoma" panose="020B0604030504040204" pitchFamily="34" charset="0"/>
                <a:cs typeface="Tahoma" panose="020B0604030504040204" pitchFamily="34" charset="0"/>
              </a:rPr>
              <a:t>The SOCO Project seeks to partner with key development actors in the north to leverage their knowledge and work together to fill the development gaps</a:t>
            </a:r>
            <a:endParaRPr lang="en-US" sz="3600" kern="100" dirty="0">
              <a:effectLst/>
              <a:latin typeface="Tahoma" panose="020B0604030504040204" pitchFamily="34" charset="0"/>
              <a:ea typeface="Tahoma" panose="020B0604030504040204" pitchFamily="34" charset="0"/>
              <a:cs typeface="Tahoma" panose="020B0604030504040204" pitchFamily="34" charset="0"/>
            </a:endParaRPr>
          </a:p>
          <a:p>
            <a:pPr algn="just"/>
            <a:r>
              <a:rPr lang="en-GB" sz="3600" kern="100" dirty="0">
                <a:solidFill>
                  <a:srgbClr val="0E101A"/>
                </a:solidFill>
                <a:latin typeface="Tahoma" panose="020B0604030504040204" pitchFamily="34" charset="0"/>
                <a:ea typeface="Tahoma" panose="020B0604030504040204" pitchFamily="34" charset="0"/>
                <a:cs typeface="Tahoma" panose="020B0604030504040204" pitchFamily="34" charset="0"/>
              </a:rPr>
              <a:t>T</a:t>
            </a:r>
            <a:r>
              <a:rPr lang="en-GB" sz="3600" kern="100" dirty="0">
                <a:solidFill>
                  <a:srgbClr val="0E101A"/>
                </a:solidFill>
                <a:effectLst/>
                <a:latin typeface="Tahoma" panose="020B0604030504040204" pitchFamily="34" charset="0"/>
                <a:ea typeface="Tahoma" panose="020B0604030504040204" pitchFamily="34" charset="0"/>
                <a:cs typeface="Tahoma" panose="020B0604030504040204" pitchFamily="34" charset="0"/>
              </a:rPr>
              <a:t>hese partnerships are also essential for maximising impact through coordinated efforts, facilitating learning and innovation through data, information, experiences, and best practices sharing; and strengthening social accountability and transparency.</a:t>
            </a:r>
            <a:endParaRPr lang="en-GH" sz="3600" kern="100" dirty="0">
              <a:effectLst/>
              <a:latin typeface="Tahoma" panose="020B0604030504040204" pitchFamily="34" charset="0"/>
              <a:ea typeface="Tahoma" panose="020B0604030504040204" pitchFamily="34" charset="0"/>
              <a:cs typeface="Tahoma" panose="020B0604030504040204" pitchFamily="34" charset="0"/>
            </a:endParaRPr>
          </a:p>
          <a:p>
            <a:pPr algn="just"/>
            <a:r>
              <a:rPr lang="en-GB" sz="3600" dirty="0">
                <a:solidFill>
                  <a:srgbClr val="0E101A"/>
                </a:solidFill>
                <a:latin typeface="Tahoma" panose="020B0604030504040204" pitchFamily="34" charset="0"/>
                <a:ea typeface="Tahoma" panose="020B0604030504040204" pitchFamily="34" charset="0"/>
                <a:cs typeface="Tahoma" panose="020B0604030504040204" pitchFamily="34" charset="0"/>
              </a:rPr>
              <a:t>P</a:t>
            </a:r>
            <a:r>
              <a:rPr lang="en-GB" sz="3600" dirty="0">
                <a:solidFill>
                  <a:srgbClr val="0E101A"/>
                </a:solidFill>
                <a:effectLst/>
                <a:latin typeface="Tahoma" panose="020B0604030504040204" pitchFamily="34" charset="0"/>
                <a:ea typeface="Tahoma" panose="020B0604030504040204" pitchFamily="34" charset="0"/>
                <a:cs typeface="Tahoma" panose="020B0604030504040204" pitchFamily="34" charset="0"/>
              </a:rPr>
              <a:t>artners include:</a:t>
            </a:r>
          </a:p>
          <a:p>
            <a:pPr lvl="1" algn="just"/>
            <a:r>
              <a:rPr lang="en-GB" dirty="0">
                <a:solidFill>
                  <a:srgbClr val="0E101A"/>
                </a:solidFill>
                <a:latin typeface="Tahoma" panose="020B0604030504040204" pitchFamily="34" charset="0"/>
                <a:ea typeface="Tahoma" panose="020B0604030504040204" pitchFamily="34" charset="0"/>
                <a:cs typeface="Tahoma" panose="020B0604030504040204" pitchFamily="34" charset="0"/>
              </a:rPr>
              <a:t>N</a:t>
            </a:r>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ational and local government institutions and structures, </a:t>
            </a:r>
          </a:p>
          <a:p>
            <a:pPr lvl="1" algn="just"/>
            <a:r>
              <a:rPr lang="en-GB" dirty="0">
                <a:solidFill>
                  <a:srgbClr val="0E101A"/>
                </a:solidFill>
                <a:latin typeface="Tahoma" panose="020B0604030504040204" pitchFamily="34" charset="0"/>
                <a:ea typeface="Tahoma" panose="020B0604030504040204" pitchFamily="34" charset="0"/>
                <a:cs typeface="Tahoma" panose="020B0604030504040204" pitchFamily="34" charset="0"/>
              </a:rPr>
              <a:t>D</a:t>
            </a:r>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evelopment Partners</a:t>
            </a:r>
          </a:p>
          <a:p>
            <a:pPr lvl="1" algn="just"/>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Non-Governmental Organizations, Faith Based and community-based organisations, </a:t>
            </a:r>
          </a:p>
          <a:p>
            <a:pPr lvl="1" algn="just"/>
            <a:r>
              <a:rPr lang="en-GB" dirty="0">
                <a:solidFill>
                  <a:srgbClr val="0E101A"/>
                </a:solidFill>
                <a:latin typeface="Tahoma" panose="020B0604030504040204" pitchFamily="34" charset="0"/>
                <a:ea typeface="Tahoma" panose="020B0604030504040204" pitchFamily="34" charset="0"/>
                <a:cs typeface="Tahoma" panose="020B0604030504040204" pitchFamily="34" charset="0"/>
              </a:rPr>
              <a:t>C</a:t>
            </a:r>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ivil </a:t>
            </a:r>
            <a:r>
              <a:rPr lang="en-GB" dirty="0">
                <a:solidFill>
                  <a:srgbClr val="0E101A"/>
                </a:solidFill>
                <a:latin typeface="Tahoma" panose="020B0604030504040204" pitchFamily="34" charset="0"/>
                <a:ea typeface="Tahoma" panose="020B0604030504040204" pitchFamily="34" charset="0"/>
                <a:cs typeface="Tahoma" panose="020B0604030504040204" pitchFamily="34" charset="0"/>
              </a:rPr>
              <a:t>S</a:t>
            </a:r>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ociety </a:t>
            </a:r>
            <a:r>
              <a:rPr lang="en-GB" dirty="0">
                <a:solidFill>
                  <a:srgbClr val="0E101A"/>
                </a:solidFill>
                <a:latin typeface="Tahoma" panose="020B0604030504040204" pitchFamily="34" charset="0"/>
                <a:ea typeface="Tahoma" panose="020B0604030504040204" pitchFamily="34" charset="0"/>
                <a:cs typeface="Tahoma" panose="020B0604030504040204" pitchFamily="34" charset="0"/>
              </a:rPr>
              <a:t>O</a:t>
            </a:r>
            <a:r>
              <a:rPr lang="en-GB" dirty="0">
                <a:solidFill>
                  <a:srgbClr val="0E101A"/>
                </a:solidFill>
                <a:effectLst/>
                <a:latin typeface="Tahoma" panose="020B0604030504040204" pitchFamily="34" charset="0"/>
                <a:ea typeface="Tahoma" panose="020B0604030504040204" pitchFamily="34" charset="0"/>
                <a:cs typeface="Tahoma" panose="020B0604030504040204" pitchFamily="34" charset="0"/>
              </a:rPr>
              <a:t>rganisations and development agencies of governments</a:t>
            </a:r>
            <a:endParaRPr lang="en-GH" kern="100" dirty="0">
              <a:effectLst/>
              <a:latin typeface="Tahoma" panose="020B0604030504040204" pitchFamily="34" charset="0"/>
              <a:ea typeface="Tahoma" panose="020B0604030504040204" pitchFamily="34" charset="0"/>
              <a:cs typeface="Tahoma" panose="020B0604030504040204" pitchFamily="34" charset="0"/>
            </a:endParaRPr>
          </a:p>
          <a:p>
            <a:endParaRPr lang="en-GH" dirty="0"/>
          </a:p>
        </p:txBody>
      </p:sp>
      <p:sp>
        <p:nvSpPr>
          <p:cNvPr id="5" name="Title 1">
            <a:extLst>
              <a:ext uri="{FF2B5EF4-FFF2-40B4-BE49-F238E27FC236}">
                <a16:creationId xmlns:a16="http://schemas.microsoft.com/office/drawing/2014/main" id="{A834E7FE-3C35-ED03-9799-9595D0FB1835}"/>
              </a:ext>
            </a:extLst>
          </p:cNvPr>
          <p:cNvSpPr txBox="1">
            <a:spLocks/>
          </p:cNvSpPr>
          <p:nvPr/>
        </p:nvSpPr>
        <p:spPr>
          <a:xfrm>
            <a:off x="0" y="-1"/>
            <a:ext cx="18278860" cy="1230565"/>
          </a:xfrm>
          <a:prstGeom prst="rect">
            <a:avLst/>
          </a:prstGeom>
          <a:solidFill>
            <a:srgbClr val="9A0000">
              <a:alpha val="90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A catalyst for Coordinated Approach and </a:t>
            </a:r>
          </a:p>
          <a:p>
            <a:pPr algn="ctr"/>
            <a:r>
              <a:rPr lang="en-US" sz="4800" b="1" dirty="0">
                <a:solidFill>
                  <a:schemeClr val="bg1"/>
                </a:solidFill>
              </a:rPr>
              <a:t>Integrated Development in Northern Ghana</a:t>
            </a:r>
            <a:endParaRPr lang="en-GH" sz="4800" b="1" dirty="0">
              <a:solidFill>
                <a:schemeClr val="bg1"/>
              </a:solidFill>
            </a:endParaRPr>
          </a:p>
        </p:txBody>
      </p:sp>
    </p:spTree>
    <p:extLst>
      <p:ext uri="{BB962C8B-B14F-4D97-AF65-F5344CB8AC3E}">
        <p14:creationId xmlns:p14="http://schemas.microsoft.com/office/powerpoint/2010/main" val="165066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50D32E-4955-8562-2FBA-1791AD4EBE57}"/>
              </a:ext>
            </a:extLst>
          </p:cNvPr>
          <p:cNvSpPr txBox="1"/>
          <p:nvPr/>
        </p:nvSpPr>
        <p:spPr>
          <a:xfrm>
            <a:off x="8579460" y="2483846"/>
            <a:ext cx="4636617" cy="7478970"/>
          </a:xfrm>
          <a:prstGeom prst="rect">
            <a:avLst/>
          </a:prstGeom>
          <a:solidFill>
            <a:schemeClr val="accent2">
              <a:lumMod val="20000"/>
              <a:lumOff val="80000"/>
            </a:schemeClr>
          </a:solidFill>
          <a:ln w="38100">
            <a:solidFill>
              <a:schemeClr val="tx1"/>
            </a:solidFill>
          </a:ln>
        </p:spPr>
        <p:txBody>
          <a:bodyPr wrap="square" rtlCol="0">
            <a:spAutoFit/>
          </a:bodyPr>
          <a:lstStyle/>
          <a:p>
            <a:pPr algn="just" defTabSz="1371600"/>
            <a:r>
              <a:rPr lang="en-US" sz="2400" b="1" dirty="0">
                <a:solidFill>
                  <a:prstClr val="black"/>
                </a:solidFill>
                <a:latin typeface="Calibri" panose="020F0502020204030204"/>
              </a:rPr>
              <a:t>Promoting a Local Economic Development (LED) and Integrated Rural Development approach</a:t>
            </a:r>
          </a:p>
          <a:p>
            <a:pPr algn="just" defTabSz="1371600"/>
            <a:endParaRPr lang="en-US" sz="2400" dirty="0">
              <a:solidFill>
                <a:prstClr val="black"/>
              </a:solidFill>
              <a:latin typeface="Calibri" panose="020F0502020204030204"/>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rPr>
              <a:t>Investing in building LED public-private partnership platform at the local government level</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Collaborating with relevant WB-financed projects and government flagship initiatives</a:t>
            </a:r>
          </a:p>
          <a:p>
            <a:pPr algn="just" defTabSz="1371600"/>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Piloting intensive LED and integrated rural development approach in a few SOCO districts in the next 2-3 years </a:t>
            </a:r>
          </a:p>
          <a:p>
            <a:pPr marL="428625" indent="-428625" defTabSz="1371600">
              <a:buFont typeface="Wingdings" panose="05000000000000000000" pitchFamily="2" charset="2"/>
              <a:buChar char="Ø"/>
            </a:pPr>
            <a:endParaRPr lang="en-US" sz="2400" dirty="0">
              <a:solidFill>
                <a:prstClr val="black"/>
              </a:solidFill>
              <a:latin typeface="Calibri" panose="020F0502020204030204"/>
            </a:endParaRPr>
          </a:p>
          <a:p>
            <a:pPr marL="428625" indent="-428625" defTabSz="1371600">
              <a:buFont typeface="Wingdings" panose="05000000000000000000" pitchFamily="2" charset="2"/>
              <a:buChar char="Ø"/>
            </a:pPr>
            <a:endParaRPr lang="en-US" sz="2400" dirty="0">
              <a:solidFill>
                <a:prstClr val="black"/>
              </a:solidFill>
              <a:latin typeface="Calibri" panose="020F0502020204030204"/>
            </a:endParaRPr>
          </a:p>
          <a:p>
            <a:pPr marL="428625" indent="-428625" defTabSz="1371600">
              <a:buFont typeface="Wingdings" panose="05000000000000000000" pitchFamily="2" charset="2"/>
              <a:buChar char="Ø"/>
            </a:pPr>
            <a:endParaRPr lang="en-US" sz="2400" dirty="0">
              <a:solidFill>
                <a:prstClr val="black"/>
              </a:solidFill>
              <a:latin typeface="Calibri" panose="020F0502020204030204"/>
            </a:endParaRPr>
          </a:p>
          <a:p>
            <a:pPr marL="428625" indent="-428625" defTabSz="1371600">
              <a:buFont typeface="Wingdings" panose="05000000000000000000" pitchFamily="2" charset="2"/>
              <a:buChar char="Ø"/>
            </a:pPr>
            <a:endParaRPr lang="en-US" sz="2400" dirty="0">
              <a:solidFill>
                <a:prstClr val="black"/>
              </a:solidFill>
              <a:latin typeface="Calibri" panose="020F0502020204030204"/>
            </a:endParaRPr>
          </a:p>
        </p:txBody>
      </p:sp>
      <p:sp>
        <p:nvSpPr>
          <p:cNvPr id="17" name="TextBox 16">
            <a:extLst>
              <a:ext uri="{FF2B5EF4-FFF2-40B4-BE49-F238E27FC236}">
                <a16:creationId xmlns:a16="http://schemas.microsoft.com/office/drawing/2014/main" id="{447EDDCC-F319-9D05-AB7F-2B6AA7FE45E4}"/>
              </a:ext>
            </a:extLst>
          </p:cNvPr>
          <p:cNvSpPr txBox="1"/>
          <p:nvPr/>
        </p:nvSpPr>
        <p:spPr>
          <a:xfrm>
            <a:off x="13868400" y="2445746"/>
            <a:ext cx="3990110" cy="7478970"/>
          </a:xfrm>
          <a:prstGeom prst="rect">
            <a:avLst/>
          </a:prstGeom>
          <a:solidFill>
            <a:schemeClr val="accent1">
              <a:lumMod val="20000"/>
              <a:lumOff val="80000"/>
            </a:schemeClr>
          </a:solidFill>
          <a:ln w="38100">
            <a:solidFill>
              <a:schemeClr val="tx1"/>
            </a:solidFill>
          </a:ln>
        </p:spPr>
        <p:txBody>
          <a:bodyPr wrap="square">
            <a:spAutoFit/>
          </a:bodyPr>
          <a:lstStyle/>
          <a:p>
            <a:pPr algn="just" defTabSz="1371600"/>
            <a:r>
              <a:rPr lang="en-US" sz="2400" b="1" dirty="0">
                <a:solidFill>
                  <a:prstClr val="black"/>
                </a:solidFill>
                <a:latin typeface="Calibri" panose="020F0502020204030204"/>
                <a:ea typeface="Calibri" panose="020F0502020204030204" pitchFamily="34" charset="0"/>
                <a:cs typeface="Times New Roman" panose="02020603050405020304" pitchFamily="18" charset="0"/>
              </a:rPr>
              <a:t>Supporting Innovations</a:t>
            </a:r>
          </a:p>
          <a:p>
            <a:pPr algn="just" defTabSz="1371600"/>
            <a:endParaRPr lang="en-US" sz="2400" b="1" dirty="0">
              <a:solidFill>
                <a:prstClr val="black"/>
              </a:solidFill>
              <a:latin typeface="Calibri" panose="020F0502020204030204"/>
              <a:ea typeface="Calibri" panose="020F0502020204030204" pitchFamily="34" charset="0"/>
              <a:cs typeface="Times New Roman" panose="02020603050405020304" pitchFamily="18" charset="0"/>
            </a:endParaRPr>
          </a:p>
          <a:p>
            <a:pPr algn="just" defTabSz="1371600"/>
            <a:endParaRPr lang="en-US" sz="2400" b="1"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Social Cohesion </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Climate resilience</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Cross-border initiatives </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Digital innovations  </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Youth empowerment</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Women’s economic empowerment</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ea typeface="Calibri" panose="020F0502020204030204" pitchFamily="34" charset="0"/>
                <a:cs typeface="Times New Roman" panose="02020603050405020304" pitchFamily="18" charset="0"/>
              </a:rPr>
              <a:t>Social Risk Management </a:t>
            </a:r>
          </a:p>
          <a:p>
            <a:pPr marL="428625" indent="-428625" defTabSz="1371600">
              <a:buFontTx/>
              <a:buChar char="-"/>
            </a:pPr>
            <a:endParaRPr lang="en-US" sz="2400" b="1"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defTabSz="1371600">
              <a:buFontTx/>
              <a:buChar char="-"/>
            </a:pPr>
            <a:endParaRPr lang="en-US" sz="2400" b="1" dirty="0">
              <a:solidFill>
                <a:prstClr val="black"/>
              </a:solidFill>
              <a:latin typeface="Calibri" panose="020F0502020204030204"/>
              <a:ea typeface="Calibri" panose="020F0502020204030204" pitchFamily="34" charset="0"/>
              <a:cs typeface="Times New Roman" panose="02020603050405020304" pitchFamily="18" charset="0"/>
            </a:endParaRPr>
          </a:p>
          <a:p>
            <a:pPr marL="428625" indent="-428625" defTabSz="1371600">
              <a:buFontTx/>
              <a:buChar char="-"/>
            </a:pPr>
            <a:endParaRPr lang="en-US" sz="2400" b="1" dirty="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EA69E994-2FD1-93C4-CF70-3D9689B348B2}"/>
              </a:ext>
            </a:extLst>
          </p:cNvPr>
          <p:cNvSpPr txBox="1"/>
          <p:nvPr/>
        </p:nvSpPr>
        <p:spPr>
          <a:xfrm>
            <a:off x="1229051" y="2483846"/>
            <a:ext cx="6886766" cy="7478970"/>
          </a:xfrm>
          <a:prstGeom prst="rect">
            <a:avLst/>
          </a:prstGeom>
          <a:solidFill>
            <a:schemeClr val="accent3">
              <a:lumMod val="20000"/>
              <a:lumOff val="80000"/>
            </a:schemeClr>
          </a:solidFill>
          <a:ln w="38100">
            <a:solidFill>
              <a:schemeClr val="tx1"/>
            </a:solidFill>
          </a:ln>
        </p:spPr>
        <p:txBody>
          <a:bodyPr wrap="square">
            <a:spAutoFit/>
          </a:bodyPr>
          <a:lstStyle/>
          <a:p>
            <a:pPr algn="just" defTabSz="1371600"/>
            <a:r>
              <a:rPr lang="en-US" sz="2400" dirty="0">
                <a:solidFill>
                  <a:prstClr val="black"/>
                </a:solidFill>
                <a:latin typeface="Calibri" panose="020F0502020204030204"/>
                <a:ea typeface="Calibri" panose="020F0502020204030204" pitchFamily="34" charset="0"/>
                <a:cs typeface="Times New Roman" panose="02020603050405020304" pitchFamily="18" charset="0"/>
              </a:rPr>
              <a:t>Foster a </a:t>
            </a:r>
            <a:r>
              <a:rPr lang="en-US" sz="2400" b="1" dirty="0">
                <a:solidFill>
                  <a:prstClr val="black"/>
                </a:solidFill>
                <a:latin typeface="Calibri" panose="020F0502020204030204"/>
                <a:ea typeface="Calibri" panose="020F0502020204030204" pitchFamily="34" charset="0"/>
                <a:cs typeface="Times New Roman" panose="02020603050405020304" pitchFamily="18" charset="0"/>
              </a:rPr>
              <a:t>comprehensive </a:t>
            </a:r>
            <a:r>
              <a:rPr lang="en-US" sz="2400" dirty="0">
                <a:solidFill>
                  <a:prstClr val="black"/>
                </a:solidFill>
                <a:latin typeface="Calibri" panose="020F0502020204030204"/>
                <a:ea typeface="Calibri" panose="020F0502020204030204" pitchFamily="34" charset="0"/>
                <a:cs typeface="Times New Roman" panose="02020603050405020304" pitchFamily="18" charset="0"/>
              </a:rPr>
              <a:t>multi-sectoral and multi-partner </a:t>
            </a:r>
            <a:r>
              <a:rPr lang="en-US" sz="2400" b="1" dirty="0">
                <a:solidFill>
                  <a:prstClr val="black"/>
                </a:solidFill>
                <a:latin typeface="Calibri" panose="020F0502020204030204"/>
                <a:ea typeface="Calibri" panose="020F0502020204030204" pitchFamily="34" charset="0"/>
                <a:cs typeface="Times New Roman" panose="02020603050405020304" pitchFamily="18" charset="0"/>
              </a:rPr>
              <a:t>response and enhance coordination and monitoring </a:t>
            </a:r>
            <a:r>
              <a:rPr lang="en-US" sz="2400" dirty="0">
                <a:solidFill>
                  <a:prstClr val="black"/>
                </a:solidFill>
                <a:latin typeface="Calibri" panose="020F0502020204030204"/>
                <a:ea typeface="Calibri" panose="020F0502020204030204" pitchFamily="34" charset="0"/>
                <a:cs typeface="Times New Roman" panose="02020603050405020304" pitchFamily="18" charset="0"/>
              </a:rPr>
              <a:t>(Avoid silos)</a:t>
            </a:r>
          </a:p>
          <a:p>
            <a:pPr algn="just" defTabSz="1371600"/>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Collaborating with NDA and all the major Development Partners (DPs) </a:t>
            </a:r>
            <a:br>
              <a:rPr lang="en-US" sz="2400" dirty="0">
                <a:solidFill>
                  <a:prstClr val="black"/>
                </a:solidFill>
                <a:latin typeface="Calibri" panose="020F0502020204030204"/>
                <a:cs typeface="Times New Roman" panose="02020603050405020304" pitchFamily="18" charset="0"/>
              </a:rPr>
            </a:b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Scoping study – August 2022 to April 2023</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Digital Knowledge Platform – April 2023 </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BBL/webinar Series – from Dec 2022-March 2023</a:t>
            </a:r>
            <a:br>
              <a:rPr lang="en-US" sz="2400" dirty="0">
                <a:solidFill>
                  <a:prstClr val="black"/>
                </a:solidFill>
                <a:latin typeface="Calibri" panose="020F0502020204030204"/>
                <a:cs typeface="Times New Roman" panose="02020603050405020304" pitchFamily="18" charset="0"/>
              </a:rPr>
            </a:b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Development Partner workshop in April 2023</a:t>
            </a:r>
            <a:br>
              <a:rPr lang="en-US" sz="2400" dirty="0">
                <a:solidFill>
                  <a:prstClr val="black"/>
                </a:solidFill>
                <a:latin typeface="Calibri" panose="020F0502020204030204"/>
                <a:cs typeface="Times New Roman" panose="02020603050405020304" pitchFamily="18" charset="0"/>
              </a:rPr>
            </a:b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Conference on Northern Ghana</a:t>
            </a:r>
          </a:p>
          <a:p>
            <a:pPr marL="428625" indent="-428625" algn="just" defTabSz="1371600">
              <a:buFont typeface="Wingdings" panose="05000000000000000000" pitchFamily="2" charset="2"/>
              <a:buChar char="Ø"/>
            </a:pPr>
            <a:endParaRPr lang="en-US" sz="2400" dirty="0">
              <a:solidFill>
                <a:prstClr val="black"/>
              </a:solidFill>
              <a:latin typeface="Calibri" panose="020F0502020204030204"/>
              <a:cs typeface="Times New Roman" panose="02020603050405020304" pitchFamily="18" charset="0"/>
            </a:endParaRPr>
          </a:p>
          <a:p>
            <a:pPr marL="428625" indent="-428625" algn="just" defTabSz="1371600">
              <a:buFont typeface="Wingdings" panose="05000000000000000000" pitchFamily="2" charset="2"/>
              <a:buChar char="Ø"/>
            </a:pPr>
            <a:r>
              <a:rPr lang="en-US" sz="2400" dirty="0">
                <a:solidFill>
                  <a:prstClr val="black"/>
                </a:solidFill>
                <a:latin typeface="Calibri" panose="020F0502020204030204"/>
                <a:cs typeface="Times New Roman" panose="02020603050405020304" pitchFamily="18" charset="0"/>
              </a:rPr>
              <a:t>Digital data fellows' initiative in July 2023 to promote a data-driven and evidence-based approach </a:t>
            </a:r>
          </a:p>
        </p:txBody>
      </p:sp>
      <p:sp>
        <p:nvSpPr>
          <p:cNvPr id="33" name="TextBox 32">
            <a:extLst>
              <a:ext uri="{FF2B5EF4-FFF2-40B4-BE49-F238E27FC236}">
                <a16:creationId xmlns:a16="http://schemas.microsoft.com/office/drawing/2014/main" id="{CA69223F-13DA-442D-8DD8-62C4263A847C}"/>
              </a:ext>
            </a:extLst>
          </p:cNvPr>
          <p:cNvSpPr txBox="1"/>
          <p:nvPr/>
        </p:nvSpPr>
        <p:spPr>
          <a:xfrm>
            <a:off x="4911246" y="1603290"/>
            <a:ext cx="8304831" cy="507831"/>
          </a:xfrm>
          <a:prstGeom prst="rect">
            <a:avLst/>
          </a:prstGeom>
          <a:noFill/>
        </p:spPr>
        <p:txBody>
          <a:bodyPr wrap="square">
            <a:spAutoFit/>
          </a:bodyPr>
          <a:lstStyle/>
          <a:p>
            <a:pPr defTabSz="1371600"/>
            <a:r>
              <a:rPr lang="en-US" sz="2700" b="1" i="1" dirty="0">
                <a:solidFill>
                  <a:prstClr val="black"/>
                </a:solidFill>
                <a:latin typeface="Calibri" panose="020F0502020204030204" pitchFamily="34" charset="0"/>
                <a:ea typeface="Calibri" panose="020F0502020204030204" pitchFamily="34" charset="0"/>
              </a:rPr>
              <a:t>SOCO covers </a:t>
            </a:r>
            <a:r>
              <a:rPr lang="en-US" sz="2700" b="1" dirty="0">
                <a:solidFill>
                  <a:prstClr val="black"/>
                </a:solidFill>
                <a:latin typeface="Calibri" panose="020F0502020204030204" pitchFamily="34" charset="0"/>
                <a:ea typeface="Calibri" panose="020F0502020204030204" pitchFamily="34" charset="0"/>
              </a:rPr>
              <a:t>around 80% of districts in Northern Ghana </a:t>
            </a:r>
            <a:endParaRPr lang="en-US" sz="2700" b="1" dirty="0">
              <a:solidFill>
                <a:prstClr val="black"/>
              </a:solidFill>
              <a:latin typeface="Calibri" panose="020F0502020204030204"/>
            </a:endParaRPr>
          </a:p>
        </p:txBody>
      </p:sp>
      <p:sp>
        <p:nvSpPr>
          <p:cNvPr id="2" name="Title 1">
            <a:extLst>
              <a:ext uri="{FF2B5EF4-FFF2-40B4-BE49-F238E27FC236}">
                <a16:creationId xmlns:a16="http://schemas.microsoft.com/office/drawing/2014/main" id="{1DA7D205-9466-9C14-C114-FD48B0F38E11}"/>
              </a:ext>
            </a:extLst>
          </p:cNvPr>
          <p:cNvSpPr txBox="1">
            <a:spLocks/>
          </p:cNvSpPr>
          <p:nvPr/>
        </p:nvSpPr>
        <p:spPr>
          <a:xfrm>
            <a:off x="0" y="-1"/>
            <a:ext cx="18278860" cy="1230565"/>
          </a:xfrm>
          <a:prstGeom prst="rect">
            <a:avLst/>
          </a:prstGeom>
          <a:solidFill>
            <a:srgbClr val="9A0000">
              <a:alpha val="90000"/>
            </a:srgbClr>
          </a:solidFill>
          <a:ln w="12700" cap="flat" cmpd="sng" algn="ctr">
            <a:solidFill>
              <a:schemeClr val="bg1">
                <a:lumMod val="65000"/>
              </a:schemeClr>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lvl1pPr algn="l" defTabSz="1371600" rtl="0" eaLnBrk="1" latinLnBrk="0" hangingPunct="1">
              <a:lnSpc>
                <a:spcPct val="90000"/>
              </a:lnSpc>
              <a:spcBef>
                <a:spcPct val="0"/>
              </a:spcBef>
              <a:buNone/>
              <a:defRPr sz="6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b="1" dirty="0">
                <a:solidFill>
                  <a:schemeClr val="bg1"/>
                </a:solidFill>
              </a:rPr>
              <a:t>A catalyst for Coordinated Approach and </a:t>
            </a:r>
          </a:p>
          <a:p>
            <a:pPr algn="ctr"/>
            <a:r>
              <a:rPr lang="en-US" sz="4800" b="1" dirty="0">
                <a:solidFill>
                  <a:schemeClr val="bg1"/>
                </a:solidFill>
              </a:rPr>
              <a:t>Integrated Development in Northern Ghana</a:t>
            </a:r>
            <a:endParaRPr lang="en-GH" sz="4800" b="1" dirty="0">
              <a:solidFill>
                <a:schemeClr val="bg1"/>
              </a:solidFill>
            </a:endParaRPr>
          </a:p>
        </p:txBody>
      </p:sp>
    </p:spTree>
    <p:extLst>
      <p:ext uri="{BB962C8B-B14F-4D97-AF65-F5344CB8AC3E}">
        <p14:creationId xmlns:p14="http://schemas.microsoft.com/office/powerpoint/2010/main" val="599596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6505E7F94184DA5E69E304B635AE5" ma:contentTypeVersion="12" ma:contentTypeDescription="Create a new document." ma:contentTypeScope="" ma:versionID="e03c13c267f108c0dd1f9748e5829d71">
  <xsd:schema xmlns:xsd="http://www.w3.org/2001/XMLSchema" xmlns:xs="http://www.w3.org/2001/XMLSchema" xmlns:p="http://schemas.microsoft.com/office/2006/metadata/properties" xmlns:ns2="95155e96-dc79-4807-b280-91913ad2f1ad" xmlns:ns3="515a7a89-26d5-4394-a45c-5c434225144c" targetNamespace="http://schemas.microsoft.com/office/2006/metadata/properties" ma:root="true" ma:fieldsID="e6cd894ec34424fec0f97300e6d281be" ns2:_="" ns3:_="">
    <xsd:import namespace="95155e96-dc79-4807-b280-91913ad2f1ad"/>
    <xsd:import namespace="515a7a89-26d5-4394-a45c-5c43422514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55e96-dc79-4807-b280-91913ad2f1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196cdc3-d3a7-4529-b9f8-4cbae476aa4f}" ma:internalName="TaxCatchAll" ma:showField="CatchAllData" ma:web="95155e96-dc79-4807-b280-91913ad2f1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5a7a89-26d5-4394-a45c-5c43422514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4a74a1-065e-4003-847a-2fe43d097a0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5a7a89-26d5-4394-a45c-5c434225144c">
      <Terms xmlns="http://schemas.microsoft.com/office/infopath/2007/PartnerControls"/>
    </lcf76f155ced4ddcb4097134ff3c332f>
    <TaxCatchAll xmlns="95155e96-dc79-4807-b280-91913ad2f1ad" xsi:nil="true"/>
  </documentManagement>
</p:properties>
</file>

<file path=customXml/itemProps1.xml><?xml version="1.0" encoding="utf-8"?>
<ds:datastoreItem xmlns:ds="http://schemas.openxmlformats.org/officeDocument/2006/customXml" ds:itemID="{47930B21-D99B-47FE-9C8A-23A36754E0ED}"/>
</file>

<file path=customXml/itemProps2.xml><?xml version="1.0" encoding="utf-8"?>
<ds:datastoreItem xmlns:ds="http://schemas.openxmlformats.org/officeDocument/2006/customXml" ds:itemID="{8D07AD14-430A-40DC-B772-8C5E2D8B485F}"/>
</file>

<file path=customXml/itemProps3.xml><?xml version="1.0" encoding="utf-8"?>
<ds:datastoreItem xmlns:ds="http://schemas.openxmlformats.org/officeDocument/2006/customXml" ds:itemID="{4D7D3615-C1E6-44B4-8BBA-B2EBDD7B7D19}"/>
</file>

<file path=docProps/app.xml><?xml version="1.0" encoding="utf-8"?>
<Properties xmlns="http://schemas.openxmlformats.org/officeDocument/2006/extended-properties" xmlns:vt="http://schemas.openxmlformats.org/officeDocument/2006/docPropsVTypes">
  <TotalTime>5260</TotalTime>
  <Words>1162</Words>
  <Application>Microsoft Office PowerPoint</Application>
  <PresentationFormat>Custom</PresentationFormat>
  <Paragraphs>212</Paragraphs>
  <Slides>17</Slides>
  <Notes>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Simple Light</vt:lpstr>
      <vt:lpstr>1_Office Theme</vt:lpstr>
      <vt:lpstr>Gulf of Guinea Northern Regions Social Cohesion (SOCO) Project</vt:lpstr>
      <vt:lpstr>PowerPoint Presentation</vt:lpstr>
      <vt:lpstr>PowerPoint Presentation</vt:lpstr>
      <vt:lpstr>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Corporate Infographic Collection Presentation</dc:title>
  <dc:creator>elizabeth.agyei@soco.gov.gh</dc:creator>
  <cp:lastModifiedBy>Pamela Setorwu Nutsukpo</cp:lastModifiedBy>
  <cp:revision>26</cp:revision>
  <dcterms:created xsi:type="dcterms:W3CDTF">2006-08-16T00:00:00Z</dcterms:created>
  <dcterms:modified xsi:type="dcterms:W3CDTF">2023-05-08T14:25:48Z</dcterms:modified>
  <dc:identifier>DAFdRc6A_jc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2023-03-15T16:34:27Z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22a82add-2c53-46f6-a837-33025936b65e</vt:lpwstr>
  </property>
  <property fmtid="{D5CDD505-2E9C-101B-9397-08002B2CF9AE}" pid="7" name="MSIP_Label_defa4170-0d19-0005-0004-bc88714345d2_ActionId">
    <vt:lpwstr>808154d4-bebd-4260-a814-721369499e02</vt:lpwstr>
  </property>
  <property fmtid="{D5CDD505-2E9C-101B-9397-08002B2CF9AE}" pid="8" name="MSIP_Label_defa4170-0d19-0005-0004-bc88714345d2_ContentBits">
    <vt:lpwstr>0</vt:lpwstr>
  </property>
  <property fmtid="{D5CDD505-2E9C-101B-9397-08002B2CF9AE}" pid="9" name="ContentTypeId">
    <vt:lpwstr>0x010100F126505E7F94184DA5E69E304B635AE5</vt:lpwstr>
  </property>
</Properties>
</file>